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70"/>
  </p:notesMasterIdLst>
  <p:handoutMasterIdLst>
    <p:handoutMasterId r:id="rId71"/>
  </p:handoutMasterIdLst>
  <p:sldIdLst>
    <p:sldId id="387" r:id="rId2"/>
    <p:sldId id="388" r:id="rId3"/>
    <p:sldId id="389" r:id="rId4"/>
    <p:sldId id="403" r:id="rId5"/>
    <p:sldId id="400" r:id="rId6"/>
    <p:sldId id="390" r:id="rId7"/>
    <p:sldId id="256" r:id="rId8"/>
    <p:sldId id="305" r:id="rId9"/>
    <p:sldId id="364" r:id="rId10"/>
    <p:sldId id="307" r:id="rId11"/>
    <p:sldId id="318" r:id="rId12"/>
    <p:sldId id="317" r:id="rId13"/>
    <p:sldId id="319" r:id="rId14"/>
    <p:sldId id="320" r:id="rId15"/>
    <p:sldId id="321" r:id="rId16"/>
    <p:sldId id="322" r:id="rId17"/>
    <p:sldId id="312" r:id="rId18"/>
    <p:sldId id="313" r:id="rId19"/>
    <p:sldId id="314" r:id="rId20"/>
    <p:sldId id="315" r:id="rId21"/>
    <p:sldId id="316" r:id="rId22"/>
    <p:sldId id="323" r:id="rId23"/>
    <p:sldId id="324" r:id="rId24"/>
    <p:sldId id="325" r:id="rId25"/>
    <p:sldId id="327" r:id="rId26"/>
    <p:sldId id="328" r:id="rId27"/>
    <p:sldId id="329" r:id="rId28"/>
    <p:sldId id="385" r:id="rId29"/>
    <p:sldId id="393" r:id="rId30"/>
    <p:sldId id="392" r:id="rId31"/>
    <p:sldId id="401" r:id="rId32"/>
    <p:sldId id="394" r:id="rId33"/>
    <p:sldId id="391" r:id="rId34"/>
    <p:sldId id="330" r:id="rId35"/>
    <p:sldId id="331" r:id="rId36"/>
    <p:sldId id="332" r:id="rId37"/>
    <p:sldId id="399" r:id="rId38"/>
    <p:sldId id="334" r:id="rId39"/>
    <p:sldId id="333" r:id="rId40"/>
    <p:sldId id="337" r:id="rId41"/>
    <p:sldId id="339" r:id="rId42"/>
    <p:sldId id="395" r:id="rId43"/>
    <p:sldId id="396" r:id="rId44"/>
    <p:sldId id="341" r:id="rId45"/>
    <p:sldId id="397" r:id="rId46"/>
    <p:sldId id="342" r:id="rId47"/>
    <p:sldId id="343" r:id="rId48"/>
    <p:sldId id="381" r:id="rId49"/>
    <p:sldId id="345" r:id="rId50"/>
    <p:sldId id="378" r:id="rId51"/>
    <p:sldId id="379" r:id="rId52"/>
    <p:sldId id="347" r:id="rId53"/>
    <p:sldId id="382" r:id="rId54"/>
    <p:sldId id="351" r:id="rId55"/>
    <p:sldId id="352" r:id="rId56"/>
    <p:sldId id="383" r:id="rId57"/>
    <p:sldId id="294" r:id="rId58"/>
    <p:sldId id="384" r:id="rId59"/>
    <p:sldId id="355" r:id="rId60"/>
    <p:sldId id="297" r:id="rId61"/>
    <p:sldId id="356" r:id="rId62"/>
    <p:sldId id="402" r:id="rId63"/>
    <p:sldId id="357" r:id="rId64"/>
    <p:sldId id="398" r:id="rId65"/>
    <p:sldId id="362" r:id="rId66"/>
    <p:sldId id="363" r:id="rId67"/>
    <p:sldId id="380" r:id="rId68"/>
    <p:sldId id="386" r:id="rId69"/>
  </p:sldIdLst>
  <p:sldSz cx="9144000" cy="6858000" type="screen4x3"/>
  <p:notesSz cx="6858000" cy="9144000"/>
  <p:embeddedFontLst>
    <p:embeddedFont>
      <p:font typeface="Calibri" pitchFamily="34" charset="0"/>
      <p:regular r:id="rId72"/>
      <p:bold r:id="rId73"/>
      <p:italic r:id="rId74"/>
      <p:boldItalic r:id="rId75"/>
    </p:embeddedFont>
    <p:embeddedFont>
      <p:font typeface="Arial Black" pitchFamily="34" charset="0"/>
      <p:bold r:id="rId76"/>
    </p:embeddedFont>
    <p:embeddedFont>
      <p:font typeface="Comic Sans MS" pitchFamily="66" charset="0"/>
      <p:regular r:id="rId77"/>
      <p:bold r:id="rId78"/>
    </p:embeddedFont>
    <p:embeddedFont>
      <p:font typeface="Bradley Hand ITC" pitchFamily="66" charset="0"/>
      <p:regular r:id="rId79"/>
    </p:embeddedFont>
    <p:embeddedFont>
      <p:font typeface="Footlight MT Light" pitchFamily="18" charset="0"/>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6DAD"/>
    <a:srgbClr val="FFD13F"/>
    <a:srgbClr val="FFCD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735" autoAdjust="0"/>
    <p:restoredTop sz="42890" autoAdjust="0"/>
  </p:normalViewPr>
  <p:slideViewPr>
    <p:cSldViewPr>
      <p:cViewPr varScale="1">
        <p:scale>
          <a:sx n="45" d="100"/>
          <a:sy n="45" d="100"/>
        </p:scale>
        <p:origin x="-16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3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5.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Sheet1!$B$1</c:f>
              <c:strCache>
                <c:ptCount val="1"/>
                <c:pt idx="0">
                  <c:v>Overall Reading Combined </c:v>
                </c:pt>
              </c:strCache>
            </c:strRef>
          </c:tx>
          <c:cat>
            <c:strRef>
              <c:f>Sheet1!$A$2:$A$5</c:f>
              <c:strCache>
                <c:ptCount val="4"/>
                <c:pt idx="0">
                  <c:v>G6 STAAR</c:v>
                </c:pt>
                <c:pt idx="1">
                  <c:v>G7 STAAR</c:v>
                </c:pt>
                <c:pt idx="2">
                  <c:v>G8 STAAR</c:v>
                </c:pt>
                <c:pt idx="3">
                  <c:v>EOC ELA ENG 1</c:v>
                </c:pt>
              </c:strCache>
            </c:strRef>
          </c:cat>
          <c:val>
            <c:numRef>
              <c:f>Sheet1!$B$2:$B$5</c:f>
              <c:numCache>
                <c:formatCode>General</c:formatCode>
                <c:ptCount val="4"/>
                <c:pt idx="0">
                  <c:v>62</c:v>
                </c:pt>
                <c:pt idx="1">
                  <c:v>60</c:v>
                </c:pt>
                <c:pt idx="2">
                  <c:v>71</c:v>
                </c:pt>
                <c:pt idx="3">
                  <c:v>57</c:v>
                </c:pt>
              </c:numCache>
            </c:numRef>
          </c:val>
        </c:ser>
        <c:dLbls/>
        <c:axId val="60805120"/>
        <c:axId val="60806656"/>
      </c:barChart>
      <c:catAx>
        <c:axId val="60805120"/>
        <c:scaling>
          <c:orientation val="minMax"/>
        </c:scaling>
        <c:axPos val="b"/>
        <c:tickLblPos val="nextTo"/>
        <c:crossAx val="60806656"/>
        <c:crosses val="autoZero"/>
        <c:auto val="1"/>
        <c:lblAlgn val="ctr"/>
        <c:lblOffset val="100"/>
      </c:catAx>
      <c:valAx>
        <c:axId val="60806656"/>
        <c:scaling>
          <c:orientation val="minMax"/>
          <c:max val="100"/>
        </c:scaling>
        <c:axPos val="l"/>
        <c:majorGridlines/>
        <c:numFmt formatCode="General" sourceLinked="1"/>
        <c:tickLblPos val="nextTo"/>
        <c:crossAx val="60805120"/>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b="1" dirty="0" smtClean="0"/>
              <a:t>Reading With Purpose</a:t>
            </a:r>
          </a:p>
          <a:p>
            <a:r>
              <a:rPr lang="en-US" dirty="0" smtClean="0"/>
              <a:t>A Presentation for Middle School &amp; </a:t>
            </a:r>
          </a:p>
          <a:p>
            <a:r>
              <a:rPr lang="en-US" dirty="0" smtClean="0"/>
              <a:t>High School Teachers</a:t>
            </a:r>
            <a:endParaRPr lang="en-US" dirty="0"/>
          </a:p>
        </p:txBody>
      </p:sp>
    </p:spTree>
    <p:extLst>
      <p:ext uri="{BB962C8B-B14F-4D97-AF65-F5344CB8AC3E}">
        <p14:creationId xmlns:p14="http://schemas.microsoft.com/office/powerpoint/2010/main" xmlns="" val="1462035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CD85D-5855-494D-B5A2-9FF05B2C5206}" type="datetimeFigureOut">
              <a:rPr lang="en-US" smtClean="0"/>
              <a:pPr/>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3DAC2-AC36-4E7D-9782-7104F8F02845}" type="slidenum">
              <a:rPr lang="en-US" smtClean="0"/>
              <a:pPr/>
              <a:t>‹#›</a:t>
            </a:fld>
            <a:endParaRPr lang="en-US"/>
          </a:p>
        </p:txBody>
      </p:sp>
    </p:spTree>
    <p:extLst>
      <p:ext uri="{BB962C8B-B14F-4D97-AF65-F5344CB8AC3E}">
        <p14:creationId xmlns:p14="http://schemas.microsoft.com/office/powerpoint/2010/main" xmlns="" val="292642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a:t>
            </a:fld>
            <a:endParaRPr lang="en-US"/>
          </a:p>
        </p:txBody>
      </p:sp>
    </p:spTree>
    <p:extLst>
      <p:ext uri="{BB962C8B-B14F-4D97-AF65-F5344CB8AC3E}">
        <p14:creationId xmlns:p14="http://schemas.microsoft.com/office/powerpoint/2010/main" xmlns="" val="350837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10</a:t>
            </a:fld>
            <a:endParaRPr lang="en-US"/>
          </a:p>
        </p:txBody>
      </p:sp>
    </p:spTree>
    <p:extLst>
      <p:ext uri="{BB962C8B-B14F-4D97-AF65-F5344CB8AC3E}">
        <p14:creationId xmlns:p14="http://schemas.microsoft.com/office/powerpoint/2010/main" xmlns="" val="319287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11</a:t>
            </a:fld>
            <a:endParaRPr lang="en-US"/>
          </a:p>
        </p:txBody>
      </p:sp>
    </p:spTree>
    <p:extLst>
      <p:ext uri="{BB962C8B-B14F-4D97-AF65-F5344CB8AC3E}">
        <p14:creationId xmlns:p14="http://schemas.microsoft.com/office/powerpoint/2010/main" xmlns="" val="386511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12</a:t>
            </a:fld>
            <a:endParaRPr lang="en-US"/>
          </a:p>
        </p:txBody>
      </p:sp>
    </p:spTree>
    <p:extLst>
      <p:ext uri="{BB962C8B-B14F-4D97-AF65-F5344CB8AC3E}">
        <p14:creationId xmlns:p14="http://schemas.microsoft.com/office/powerpoint/2010/main" xmlns="" val="83613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quote.</a:t>
            </a:r>
            <a:endParaRPr lang="en-US" dirty="0" smtClean="0"/>
          </a:p>
          <a:p>
            <a:endParaRPr lang="en-US" b="1" dirty="0" smtClean="0"/>
          </a:p>
          <a:p>
            <a:r>
              <a:rPr lang="en-US" b="1" dirty="0" smtClean="0"/>
              <a:t>Click to highlight the words “purposeful” and “active.”</a:t>
            </a:r>
            <a:endParaRPr lang="en-US" dirty="0" smtClean="0"/>
          </a:p>
          <a:p>
            <a:endParaRPr lang="en-US" b="1" dirty="0" smtClean="0"/>
          </a:p>
          <a:p>
            <a:r>
              <a:rPr lang="en-US" b="1" dirty="0" smtClean="0"/>
              <a:t>Say: </a:t>
            </a:r>
            <a:r>
              <a:rPr lang="en-US" dirty="0" smtClean="0"/>
              <a:t>Guiding students to set a purpose for reading can help them to be both purposeful and active.</a:t>
            </a:r>
          </a:p>
          <a:p>
            <a:endParaRPr lang="en-US" dirty="0" smtClean="0"/>
          </a:p>
          <a:p>
            <a:r>
              <a:rPr lang="en-US" dirty="0" smtClean="0"/>
              <a:t>Before we discuss how we do this for our students, let’s look at how having a purpose impacts our own reading.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13</a:t>
            </a:fld>
            <a:endParaRPr lang="en-US"/>
          </a:p>
        </p:txBody>
      </p:sp>
    </p:spTree>
    <p:extLst>
      <p:ext uri="{BB962C8B-B14F-4D97-AF65-F5344CB8AC3E}">
        <p14:creationId xmlns:p14="http://schemas.microsoft.com/office/powerpoint/2010/main" xmlns="" val="309418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Say:  </a:t>
            </a:r>
            <a:r>
              <a:rPr lang="en-US" dirty="0" smtClean="0"/>
              <a:t>In your supply box, you will find yellow and a pink highlighters,  I would like you to take out both highlighters now please. </a:t>
            </a:r>
          </a:p>
          <a:p>
            <a:pPr eaLnBrk="1" hangingPunct="1">
              <a:spcBef>
                <a:spcPct val="0"/>
              </a:spcBef>
            </a:pPr>
            <a:endParaRPr lang="en-US" b="1" dirty="0" smtClean="0"/>
          </a:p>
          <a:p>
            <a:pPr eaLnBrk="1" hangingPunct="1">
              <a:spcBef>
                <a:spcPct val="0"/>
              </a:spcBef>
            </a:pPr>
            <a:r>
              <a:rPr lang="en-US" dirty="0" smtClean="0"/>
              <a:t>You will use your yellow highlighter first. </a:t>
            </a:r>
          </a:p>
          <a:p>
            <a:pPr eaLnBrk="1" hangingPunct="1">
              <a:spcBef>
                <a:spcPct val="0"/>
              </a:spcBef>
            </a:pPr>
            <a:endParaRPr lang="en-US" dirty="0" smtClean="0"/>
          </a:p>
          <a:p>
            <a:pPr eaLnBrk="1" hangingPunct="1">
              <a:spcBef>
                <a:spcPct val="0"/>
              </a:spcBef>
            </a:pPr>
            <a:r>
              <a:rPr lang="en-US" dirty="0" smtClean="0"/>
              <a:t>Open your Additional Handouts packet.  Handout #2 is titled </a:t>
            </a:r>
            <a:r>
              <a:rPr lang="en-US" i="1" dirty="0" smtClean="0"/>
              <a:t>The House. </a:t>
            </a:r>
            <a:r>
              <a:rPr lang="en-US" dirty="0" smtClean="0"/>
              <a:t>In a moment, I will ask you to read </a:t>
            </a:r>
            <a:r>
              <a:rPr lang="en-US" i="1" dirty="0" smtClean="0"/>
              <a:t>The House </a:t>
            </a:r>
            <a:r>
              <a:rPr lang="en-US" dirty="0" smtClean="0"/>
              <a:t>silently to yourself.  This is an independent activity so I shouldn’t hear any talking. While you are reading, I am going to come around and hand out a card to you.  Please do NOT look at the card.</a:t>
            </a:r>
          </a:p>
          <a:p>
            <a:pPr eaLnBrk="1" hangingPunct="1">
              <a:spcBef>
                <a:spcPct val="0"/>
              </a:spcBef>
            </a:pPr>
            <a:endParaRPr lang="en-US" dirty="0" smtClean="0"/>
          </a:p>
          <a:p>
            <a:pPr eaLnBrk="1" hangingPunct="1">
              <a:spcBef>
                <a:spcPct val="0"/>
              </a:spcBef>
            </a:pPr>
            <a:r>
              <a:rPr lang="en-US" dirty="0" smtClean="0"/>
              <a:t>I’m going to give you 3 minutes to read </a:t>
            </a:r>
            <a:r>
              <a:rPr lang="en-US" i="1" dirty="0" smtClean="0"/>
              <a:t>The House</a:t>
            </a:r>
            <a:r>
              <a:rPr lang="en-US" dirty="0" smtClean="0"/>
              <a:t>. While reading, I want you to highlight the important information in the text.  </a:t>
            </a:r>
          </a:p>
          <a:p>
            <a:pPr eaLnBrk="1" hangingPunct="1">
              <a:spcBef>
                <a:spcPct val="0"/>
              </a:spcBef>
            </a:pPr>
            <a:endParaRPr lang="en-US" dirty="0" smtClean="0"/>
          </a:p>
          <a:p>
            <a:pPr eaLnBrk="1" hangingPunct="1">
              <a:spcBef>
                <a:spcPct val="0"/>
              </a:spcBef>
            </a:pPr>
            <a:r>
              <a:rPr lang="en-US" dirty="0" smtClean="0"/>
              <a:t>You may begin to read silently. </a:t>
            </a:r>
          </a:p>
          <a:p>
            <a:pPr eaLnBrk="1" hangingPunct="1">
              <a:spcBef>
                <a:spcPct val="0"/>
              </a:spcBef>
            </a:pPr>
            <a:endParaRPr lang="en-US" b="1" dirty="0" smtClean="0"/>
          </a:p>
          <a:p>
            <a:pPr eaLnBrk="1" hangingPunct="1">
              <a:spcBef>
                <a:spcPct val="0"/>
              </a:spcBef>
            </a:pPr>
            <a:r>
              <a:rPr lang="en-US" b="1" dirty="0" smtClean="0"/>
              <a:t>Hand out the Realtor/Thief cards as participants read. Ensure that each partner receives a different colored card.</a:t>
            </a:r>
          </a:p>
          <a:p>
            <a:pPr eaLnBrk="1" hangingPunct="1">
              <a:spcBef>
                <a:spcPct val="0"/>
              </a:spcBef>
            </a:pP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14</a:t>
            </a:fld>
            <a:endParaRPr lang="en-US"/>
          </a:p>
        </p:txBody>
      </p:sp>
    </p:spTree>
    <p:extLst>
      <p:ext uri="{BB962C8B-B14F-4D97-AF65-F5344CB8AC3E}">
        <p14:creationId xmlns:p14="http://schemas.microsoft.com/office/powerpoint/2010/main" xmlns="" val="2530786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  Give participants 2 minutes to discuss.</a:t>
            </a:r>
            <a:endParaRPr lang="en-US" dirty="0" smtClean="0"/>
          </a:p>
          <a:p>
            <a:endParaRPr lang="en-US" b="1" dirty="0" smtClean="0"/>
          </a:p>
          <a:p>
            <a:r>
              <a:rPr lang="en-US" b="1" dirty="0" smtClean="0"/>
              <a:t>Say: </a:t>
            </a:r>
            <a:r>
              <a:rPr lang="en-US" dirty="0" smtClean="0"/>
              <a:t>Did you and your partner highlight the same information?  Why not?  </a:t>
            </a:r>
          </a:p>
          <a:p>
            <a:endParaRPr lang="en-US" dirty="0" smtClean="0"/>
          </a:p>
          <a:p>
            <a:r>
              <a:rPr lang="en-US" dirty="0" smtClean="0"/>
              <a:t>How did you feel about this assignment? </a:t>
            </a:r>
          </a:p>
          <a:p>
            <a:endParaRPr lang="en-US" b="1" dirty="0" smtClean="0"/>
          </a:p>
          <a:p>
            <a:r>
              <a:rPr lang="en-US" b="1" dirty="0" smtClean="0"/>
              <a:t>Encourage</a:t>
            </a:r>
            <a:r>
              <a:rPr lang="en-US" dirty="0" smtClean="0"/>
              <a:t> </a:t>
            </a:r>
            <a:r>
              <a:rPr lang="en-US" b="1" dirty="0" smtClean="0"/>
              <a:t>participants to share their thoughts.</a:t>
            </a:r>
            <a:r>
              <a:rPr lang="en-US" dirty="0" smtClean="0"/>
              <a:t> (Example responses: It was difficult; the story had no point; I thought it was going to be about skipping school, but then it didn’t tell anything about that; the story was all detail.) </a:t>
            </a:r>
          </a:p>
          <a:p>
            <a:endParaRPr lang="en-US" b="1" dirty="0" smtClean="0"/>
          </a:p>
          <a:p>
            <a:r>
              <a:rPr lang="en-US" b="1" dirty="0" smtClean="0"/>
              <a:t>Say</a:t>
            </a:r>
            <a:r>
              <a:rPr lang="en-US" dirty="0" smtClean="0"/>
              <a:t>: How would you feel right now if I told you that you were to be tested on the important information in the text?</a:t>
            </a:r>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15</a:t>
            </a:fld>
            <a:endParaRPr lang="en-US"/>
          </a:p>
        </p:txBody>
      </p:sp>
    </p:spTree>
    <p:extLst>
      <p:ext uri="{BB962C8B-B14F-4D97-AF65-F5344CB8AC3E}">
        <p14:creationId xmlns:p14="http://schemas.microsoft.com/office/powerpoint/2010/main" xmlns="" val="69385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In a moment, I will ask you to reread </a:t>
            </a:r>
            <a:r>
              <a:rPr lang="en-US" i="1" dirty="0" smtClean="0"/>
              <a:t>The House </a:t>
            </a:r>
            <a:r>
              <a:rPr lang="en-US" dirty="0" smtClean="0"/>
              <a:t>again.  </a:t>
            </a:r>
          </a:p>
          <a:p>
            <a:endParaRPr lang="en-US" dirty="0" smtClean="0"/>
          </a:p>
          <a:p>
            <a:r>
              <a:rPr lang="en-US" dirty="0" smtClean="0"/>
              <a:t>Each of you has a card placed in front of you.  You may now pick this card up and look at it, but be careful not to show anyone around you what the card says. This time while you read, I want you to pretend that you are the person on the card.  Using your pink highlighter, highlight the information that is important.</a:t>
            </a:r>
          </a:p>
          <a:p>
            <a:endParaRPr lang="en-US" b="1" dirty="0" smtClean="0"/>
          </a:p>
          <a:p>
            <a:r>
              <a:rPr lang="en-US" b="1" dirty="0" smtClean="0"/>
              <a:t>Give participants 2-3 minutes to complete the activity. </a:t>
            </a:r>
            <a:endParaRPr lang="en-US" dirty="0" smtClean="0"/>
          </a:p>
          <a:p>
            <a:pPr eaLnBrk="1" hangingPunct="1">
              <a:spcBef>
                <a:spcPct val="0"/>
              </a:spcBef>
            </a:pP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16</a:t>
            </a:fld>
            <a:endParaRPr lang="en-US"/>
          </a:p>
        </p:txBody>
      </p:sp>
    </p:spTree>
    <p:extLst>
      <p:ext uri="{BB962C8B-B14F-4D97-AF65-F5344CB8AC3E}">
        <p14:creationId xmlns:p14="http://schemas.microsoft.com/office/powerpoint/2010/main" xmlns="" val="149376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In a moment, I will ask you to reread </a:t>
            </a:r>
            <a:r>
              <a:rPr lang="en-US" i="1" dirty="0" smtClean="0"/>
              <a:t>The House </a:t>
            </a:r>
            <a:r>
              <a:rPr lang="en-US" dirty="0" smtClean="0"/>
              <a:t>again.  </a:t>
            </a:r>
          </a:p>
          <a:p>
            <a:endParaRPr lang="en-US" dirty="0" smtClean="0"/>
          </a:p>
          <a:p>
            <a:r>
              <a:rPr lang="en-US" dirty="0" smtClean="0"/>
              <a:t>Each of you has a card placed in front of you.  You may now pick this card up and look at it, but be careful not to show anyone around you what the card says. This time while you read, I want you to pretend that you are the person on the card.  Using your pink highlighter, highlight the information that is important.</a:t>
            </a:r>
          </a:p>
          <a:p>
            <a:endParaRPr lang="en-US" b="1" dirty="0" smtClean="0"/>
          </a:p>
          <a:p>
            <a:r>
              <a:rPr lang="en-US" b="1" dirty="0" smtClean="0"/>
              <a:t>Give participants 2-3 minutes to complete the activity. </a:t>
            </a:r>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17</a:t>
            </a:fld>
            <a:endParaRPr lang="en-US"/>
          </a:p>
        </p:txBody>
      </p:sp>
    </p:spTree>
    <p:extLst>
      <p:ext uri="{BB962C8B-B14F-4D97-AF65-F5344CB8AC3E}">
        <p14:creationId xmlns:p14="http://schemas.microsoft.com/office/powerpoint/2010/main" xmlns="" val="25937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 </a:t>
            </a:r>
            <a:endParaRPr lang="en-US" dirty="0" smtClean="0"/>
          </a:p>
          <a:p>
            <a:endParaRPr lang="en-US" b="1" dirty="0" smtClean="0"/>
          </a:p>
          <a:p>
            <a:r>
              <a:rPr lang="en-US" b="1" dirty="0" smtClean="0"/>
              <a:t>Provide time for partners to discuss. </a:t>
            </a:r>
            <a:endParaRPr lang="en-US" dirty="0" smtClean="0"/>
          </a:p>
          <a:p>
            <a:endParaRPr lang="en-US" b="1" dirty="0" smtClean="0"/>
          </a:p>
          <a:p>
            <a:r>
              <a:rPr lang="en-US" b="1" dirty="0" smtClean="0"/>
              <a:t>Say:</a:t>
            </a:r>
            <a:r>
              <a:rPr lang="en-US" dirty="0" smtClean="0"/>
              <a:t> Was it easier to read this time? Did you and your partner highlight the same information? </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18</a:t>
            </a:fld>
            <a:endParaRPr lang="en-US"/>
          </a:p>
        </p:txBody>
      </p:sp>
    </p:spTree>
    <p:extLst>
      <p:ext uri="{BB962C8B-B14F-4D97-AF65-F5344CB8AC3E}">
        <p14:creationId xmlns:p14="http://schemas.microsoft.com/office/powerpoint/2010/main" xmlns="" val="137610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 I want you to think about this activity </a:t>
            </a:r>
            <a:r>
              <a:rPr lang="en-US" b="1" dirty="0" smtClean="0"/>
              <a:t>(model the hand signal for think). </a:t>
            </a:r>
            <a:r>
              <a:rPr lang="en-US" dirty="0" smtClean="0"/>
              <a:t>Why is it important to set a purpose for reading? How did having a specific purpose affect your reading? Think …</a:t>
            </a:r>
          </a:p>
          <a:p>
            <a:endParaRPr lang="en-US" dirty="0" smtClean="0"/>
          </a:p>
          <a:p>
            <a:r>
              <a:rPr lang="en-US" dirty="0" smtClean="0"/>
              <a:t>Turn and talk with your partner about these questions </a:t>
            </a:r>
            <a:r>
              <a:rPr lang="en-US" b="1" dirty="0" smtClean="0"/>
              <a:t>(model the hand signal for turn-talk).</a:t>
            </a:r>
            <a:endParaRPr lang="en-US" dirty="0" smtClean="0"/>
          </a:p>
          <a:p>
            <a:endParaRPr lang="en-US" b="1" dirty="0" smtClean="0"/>
          </a:p>
          <a:p>
            <a:r>
              <a:rPr lang="en-US" b="1" dirty="0" smtClean="0"/>
              <a:t>Give participants 2 minutes to complete.</a:t>
            </a:r>
            <a:endParaRPr lang="en-US" dirty="0" smtClean="0"/>
          </a:p>
          <a:p>
            <a:endParaRPr lang="en-US" b="1" dirty="0" smtClean="0"/>
          </a:p>
          <a:p>
            <a:r>
              <a:rPr lang="en-US" b="1" dirty="0" smtClean="0"/>
              <a:t>Share responses to the questions. </a:t>
            </a:r>
            <a:r>
              <a:rPr lang="en-US" dirty="0" smtClean="0"/>
              <a:t>(Example responses: I was more engaged; the purpose for reading was clear; it helped to determine importance; I wasn’t as frustrated.)</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19</a:t>
            </a:fld>
            <a:endParaRPr lang="en-US"/>
          </a:p>
        </p:txBody>
      </p:sp>
    </p:spTree>
    <p:extLst>
      <p:ext uri="{BB962C8B-B14F-4D97-AF65-F5344CB8AC3E}">
        <p14:creationId xmlns:p14="http://schemas.microsoft.com/office/powerpoint/2010/main" xmlns="" val="242867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1" baseline="0" dirty="0" smtClean="0"/>
              <a:t> </a:t>
            </a:r>
            <a:r>
              <a:rPr lang="en-US" b="0" baseline="0" dirty="0" smtClean="0"/>
              <a:t>This graph  is a simple representation of very complex data.  It is essentially </a:t>
            </a:r>
            <a:r>
              <a:rPr lang="en-US" dirty="0" smtClean="0"/>
              <a:t>combined scores for the district at each grade level of students meeting the target for</a:t>
            </a:r>
            <a:r>
              <a:rPr lang="en-US" baseline="0" dirty="0" smtClean="0"/>
              <a:t> Understanding / Analysis across Genres, of Literary Texts and Informational texts.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Basically, what we can glean from this, is that many of our students struggle with comprehension.</a:t>
            </a:r>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a:t>
            </a:fld>
            <a:endParaRPr lang="en-US"/>
          </a:p>
        </p:txBody>
      </p:sp>
    </p:spTree>
    <p:extLst>
      <p:ext uri="{BB962C8B-B14F-4D97-AF65-F5344CB8AC3E}">
        <p14:creationId xmlns:p14="http://schemas.microsoft.com/office/powerpoint/2010/main" xmlns="" val="3124063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Say: </a:t>
            </a:r>
            <a:r>
              <a:rPr lang="en-US" dirty="0" smtClean="0"/>
              <a:t>We can conclude from the previous activity that having a purpose for reading is important.  This importance is reflected in our state standards. The key words that we should note here are … purpose for reading … to enhance comprehension. </a:t>
            </a:r>
            <a:endParaRPr lang="en-US" b="1" dirty="0" smtClean="0"/>
          </a:p>
          <a:p>
            <a:pPr eaLnBrk="1" hangingPunct="1">
              <a:spcBef>
                <a:spcPct val="0"/>
              </a:spcBef>
            </a:pP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20</a:t>
            </a:fld>
            <a:endParaRPr lang="en-US"/>
          </a:p>
        </p:txBody>
      </p:sp>
    </p:spTree>
    <p:extLst>
      <p:ext uri="{BB962C8B-B14F-4D97-AF65-F5344CB8AC3E}">
        <p14:creationId xmlns:p14="http://schemas.microsoft.com/office/powerpoint/2010/main" xmlns="" val="3199616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21</a:t>
            </a:fld>
            <a:endParaRPr lang="en-US"/>
          </a:p>
        </p:txBody>
      </p:sp>
    </p:spTree>
    <p:extLst>
      <p:ext uri="{BB962C8B-B14F-4D97-AF65-F5344CB8AC3E}">
        <p14:creationId xmlns:p14="http://schemas.microsoft.com/office/powerpoint/2010/main" xmlns="" val="3528900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As we are planning instruction, there are three types of purpose for us to consider. </a:t>
            </a:r>
          </a:p>
          <a:p>
            <a:endParaRPr lang="en-US" b="1" dirty="0" smtClean="0"/>
          </a:p>
          <a:p>
            <a:r>
              <a:rPr lang="en-US" dirty="0" smtClean="0"/>
              <a:t>When we think about the author’s purpose, we’re asking ourselves, why did this author write this?  Why did the author choose this format or these words? Who is the intended audience?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22</a:t>
            </a:fld>
            <a:endParaRPr lang="en-US"/>
          </a:p>
        </p:txBody>
      </p:sp>
    </p:spTree>
    <p:extLst>
      <p:ext uri="{BB962C8B-B14F-4D97-AF65-F5344CB8AC3E}">
        <p14:creationId xmlns:p14="http://schemas.microsoft.com/office/powerpoint/2010/main" xmlns="" val="2589592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As readers, our purpose might be different from the author’s; that is part of the complex relationship between reader and author.  For example, the author of a non-fiction book might write to share knowledge and information, but some people read non-fiction books primarily for entertainment, and secondarily to gain information.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23</a:t>
            </a:fld>
            <a:endParaRPr lang="en-US"/>
          </a:p>
        </p:txBody>
      </p:sp>
    </p:spTree>
    <p:extLst>
      <p:ext uri="{BB962C8B-B14F-4D97-AF65-F5344CB8AC3E}">
        <p14:creationId xmlns:p14="http://schemas.microsoft.com/office/powerpoint/2010/main" xmlns="" val="4105032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Our students might also have a different purpose for reading than we would like them to have.  Often, students’ purpose for reading is simply to finish an assignment.  If we would like them to have a more focused or deeper purpose, we will have to provide instruction on the various purposes for reading.  As we saw during </a:t>
            </a:r>
            <a:r>
              <a:rPr lang="en-US" i="1" dirty="0" smtClean="0"/>
              <a:t>The House </a:t>
            </a:r>
            <a:r>
              <a:rPr lang="en-US" dirty="0" smtClean="0"/>
              <a:t>activity, if a reader doesn’t know the purpose for reading, his/her ability to stay engaged and extract important information becomes compromised.  This applies to our students just as it does to us. </a:t>
            </a:r>
          </a:p>
          <a:p>
            <a:endParaRPr lang="en-US" dirty="0" smtClean="0"/>
          </a:p>
          <a:p>
            <a:r>
              <a:rPr lang="en-US" dirty="0" smtClean="0"/>
              <a:t>So as instructors, we need to be sure our purpose is clear to our students.</a:t>
            </a:r>
          </a:p>
          <a:p>
            <a:endParaRPr lang="en-US" dirty="0" smtClean="0"/>
          </a:p>
          <a:p>
            <a:r>
              <a:rPr lang="en-US" b="1" dirty="0" smtClean="0"/>
              <a:t>Read slide.</a:t>
            </a:r>
          </a:p>
          <a:p>
            <a:endParaRPr lang="en-US" b="1" dirty="0" smtClean="0"/>
          </a:p>
          <a:p>
            <a:r>
              <a:rPr lang="en-US" b="1" dirty="0" smtClean="0"/>
              <a:t>Say: </a:t>
            </a:r>
            <a:r>
              <a:rPr lang="en-US" dirty="0" smtClean="0"/>
              <a:t>We’ll be spending the majority of this session discussing instructional purpose and how to make this type of purpose clearer to our students.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24</a:t>
            </a:fld>
            <a:endParaRPr lang="en-US"/>
          </a:p>
        </p:txBody>
      </p:sp>
    </p:spTree>
    <p:extLst>
      <p:ext uri="{BB962C8B-B14F-4D97-AF65-F5344CB8AC3E}">
        <p14:creationId xmlns:p14="http://schemas.microsoft.com/office/powerpoint/2010/main" xmlns="" val="2552392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When we are directly and explicitly teaching our students skills and strategies to enhance or improve comprehension, then our instructional purpose is just that  - improving comprehension. As teachers, we can deepen and extend our students’ understanding of text by setting specific purposes for the reading we do as a class.  </a:t>
            </a:r>
          </a:p>
          <a:p>
            <a:endParaRPr lang="en-US" dirty="0" smtClean="0"/>
          </a:p>
          <a:p>
            <a:r>
              <a:rPr lang="en-US" dirty="0" smtClean="0"/>
              <a:t>When we say, “the reading we do in class,” we are referring not only to the comprehension instruction that occurs during our core reading block, but also to our content-area reading.  We are also referring to teacher read-</a:t>
            </a:r>
            <a:r>
              <a:rPr lang="en-US" dirty="0" err="1" smtClean="0"/>
              <a:t>alouds</a:t>
            </a:r>
            <a:r>
              <a:rPr lang="en-US" dirty="0" smtClean="0"/>
              <a:t>, shared reading, and independent reading. </a:t>
            </a:r>
          </a:p>
          <a:p>
            <a:endParaRPr lang="en-US" dirty="0" smtClean="0"/>
          </a:p>
          <a:p>
            <a:r>
              <a:rPr lang="en-US" dirty="0" smtClean="0"/>
              <a:t>If we want to increase our students’ understanding of </a:t>
            </a:r>
            <a:r>
              <a:rPr lang="en-US" i="1" dirty="0" smtClean="0"/>
              <a:t>all</a:t>
            </a:r>
            <a:r>
              <a:rPr lang="en-US" dirty="0" smtClean="0"/>
              <a:t> the texts they read each day, we must plan well and use questions thoughtfully.  Today we are going to discuss the planning of a particular type of question.  We are going to call these questions comprehension purpose questions, or CPQs.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25</a:t>
            </a:fld>
            <a:endParaRPr lang="en-US"/>
          </a:p>
        </p:txBody>
      </p:sp>
    </p:spTree>
    <p:extLst>
      <p:ext uri="{BB962C8B-B14F-4D97-AF65-F5344CB8AC3E}">
        <p14:creationId xmlns:p14="http://schemas.microsoft.com/office/powerpoint/2010/main" xmlns="" val="290147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a:t>
            </a:r>
            <a:r>
              <a:rPr lang="en-US" b="1" baseline="0" dirty="0" smtClean="0"/>
              <a: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26</a:t>
            </a:fld>
            <a:endParaRPr lang="en-US"/>
          </a:p>
        </p:txBody>
      </p:sp>
    </p:spTree>
    <p:extLst>
      <p:ext uri="{BB962C8B-B14F-4D97-AF65-F5344CB8AC3E}">
        <p14:creationId xmlns:p14="http://schemas.microsoft.com/office/powerpoint/2010/main" xmlns="" val="3246434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A thoughtful comprehension purpose question can enhance comprehension because it provides a support for students. A purpose question acts as a scaffold to help students navigate through text and to think about the critical information we want them to understand.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27</a:t>
            </a:fld>
            <a:endParaRPr lang="en-US"/>
          </a:p>
        </p:txBody>
      </p:sp>
    </p:spTree>
    <p:extLst>
      <p:ext uri="{BB962C8B-B14F-4D97-AF65-F5344CB8AC3E}">
        <p14:creationId xmlns:p14="http://schemas.microsoft.com/office/powerpoint/2010/main" xmlns="" val="2046183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p>
          <a:p>
            <a:endParaRPr lang="en-US" b="1" dirty="0" smtClean="0"/>
          </a:p>
          <a:p>
            <a:r>
              <a:rPr lang="en-US" b="1" dirty="0" smtClean="0"/>
              <a:t>Say: </a:t>
            </a:r>
            <a:r>
              <a:rPr lang="en-US" b="0" dirty="0" smtClean="0"/>
              <a:t>We want to be p</a:t>
            </a:r>
            <a:r>
              <a:rPr lang="en-US" dirty="0" smtClean="0"/>
              <a:t>roactive</a:t>
            </a:r>
            <a:r>
              <a:rPr lang="en-US" baseline="0" dirty="0" smtClean="0"/>
              <a:t> in our teaching which means planning and selecting appropriate tasks and goals. Included are the following approaches: Supporting active participation and redirection, maintaining focus, assisting in internalization and independence. By setting a thoughtful CPQ prior to reading, we support our students to optimize learning.</a:t>
            </a:r>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28</a:t>
            </a:fld>
            <a:endParaRPr lang="en-US"/>
          </a:p>
        </p:txBody>
      </p:sp>
    </p:spTree>
    <p:extLst>
      <p:ext uri="{BB962C8B-B14F-4D97-AF65-F5344CB8AC3E}">
        <p14:creationId xmlns:p14="http://schemas.microsoft.com/office/powerpoint/2010/main" xmlns="" val="3753331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Let’s take a look at some example Comprehension Purpose Questions (CPQs), to help clarify what I mean by setting one thoughtful question prior to reading and how it might look across content areas.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example is from Us History.  The text is about the Stamp Act.  The CPQ, the teacher provides students prior to reading is: </a:t>
            </a:r>
            <a:r>
              <a:rPr lang="en-US" dirty="0" smtClean="0"/>
              <a:t>What did the colonists do to demonstrate their opposition to the Stamp Act? </a:t>
            </a:r>
          </a:p>
          <a:p>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29</a:t>
            </a:fld>
            <a:endParaRPr lang="en-US"/>
          </a:p>
        </p:txBody>
      </p:sp>
    </p:spTree>
    <p:extLst>
      <p:ext uri="{BB962C8B-B14F-4D97-AF65-F5344CB8AC3E}">
        <p14:creationId xmlns:p14="http://schemas.microsoft.com/office/powerpoint/2010/main" xmlns="" val="388190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a:t>
            </a:fld>
            <a:endParaRPr lang="en-US"/>
          </a:p>
        </p:txBody>
      </p:sp>
    </p:spTree>
    <p:extLst>
      <p:ext uri="{BB962C8B-B14F-4D97-AF65-F5344CB8AC3E}">
        <p14:creationId xmlns:p14="http://schemas.microsoft.com/office/powerpoint/2010/main" xmlns="" val="3564396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Here is a math example from</a:t>
            </a:r>
            <a:r>
              <a:rPr lang="en-US" b="0" baseline="0" dirty="0" smtClean="0"/>
              <a:t> 10</a:t>
            </a:r>
            <a:r>
              <a:rPr lang="en-US" b="0" baseline="30000" dirty="0" smtClean="0"/>
              <a:t>th</a:t>
            </a:r>
            <a:r>
              <a:rPr lang="en-US" b="0" baseline="0" dirty="0" smtClean="0"/>
              <a:t> grade Algebra. </a:t>
            </a:r>
          </a:p>
          <a:p>
            <a:endParaRPr lang="en-US" b="0" baseline="0" dirty="0" smtClean="0"/>
          </a:p>
          <a:p>
            <a:r>
              <a:rPr lang="en-US" b="1" baseline="0"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30</a:t>
            </a:fld>
            <a:endParaRPr lang="en-US"/>
          </a:p>
        </p:txBody>
      </p:sp>
    </p:spTree>
    <p:extLst>
      <p:ext uri="{BB962C8B-B14F-4D97-AF65-F5344CB8AC3E}">
        <p14:creationId xmlns:p14="http://schemas.microsoft.com/office/powerpoint/2010/main" xmlns="" val="72755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Here is another math example from</a:t>
            </a:r>
            <a:r>
              <a:rPr lang="en-US" b="0" baseline="0" dirty="0" smtClean="0"/>
              <a:t> 10</a:t>
            </a:r>
            <a:r>
              <a:rPr lang="en-US" b="0" baseline="30000" dirty="0" smtClean="0"/>
              <a:t>th</a:t>
            </a:r>
            <a:r>
              <a:rPr lang="en-US" b="0" baseline="0" dirty="0" smtClean="0"/>
              <a:t> grade Algebra. This time we see how a CPQ can assist students in understanding a complex word problem. We have two possible CPQs.  We would choose the one we think would be most helpful to give to our students prior to reading this problem.</a:t>
            </a:r>
          </a:p>
          <a:p>
            <a:endParaRPr lang="en-US" b="0" baseline="0" dirty="0" smtClean="0"/>
          </a:p>
          <a:p>
            <a:r>
              <a:rPr lang="en-US" b="1" baseline="0" dirty="0" smtClean="0"/>
              <a:t>Read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31</a:t>
            </a:fld>
            <a:endParaRPr lang="en-US"/>
          </a:p>
        </p:txBody>
      </p:sp>
    </p:spTree>
    <p:extLst>
      <p:ext uri="{BB962C8B-B14F-4D97-AF65-F5344CB8AC3E}">
        <p14:creationId xmlns:p14="http://schemas.microsoft.com/office/powerpoint/2010/main" xmlns="" val="893942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b="0" dirty="0" smtClean="0"/>
              <a:t>This example is from science. We might ask students to read</a:t>
            </a:r>
            <a:r>
              <a:rPr lang="en-US" b="0" baseline="0" dirty="0" smtClean="0"/>
              <a:t> and understand how to use the </a:t>
            </a:r>
            <a:r>
              <a:rPr lang="en-US" dirty="0" err="1" smtClean="0"/>
              <a:t>Hertzsrpung</a:t>
            </a:r>
            <a:r>
              <a:rPr lang="en-US" dirty="0" smtClean="0"/>
              <a:t>-Russell Diagram.</a:t>
            </a:r>
            <a:r>
              <a:rPr lang="en-US" baseline="0" dirty="0" smtClean="0"/>
              <a:t> There are some key concepts we need students to understand if they are to use a H-R diagram correctly.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Read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Retrieved on October 24, 2012 from </a:t>
            </a:r>
            <a:r>
              <a:rPr lang="en-US" sz="1200" dirty="0" smtClean="0">
                <a:latin typeface="+mn-lt"/>
              </a:rPr>
              <a:t>http://aspire.cosmic-ray.org/labs/star_life/hr_diagram.html</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32</a:t>
            </a:fld>
            <a:endParaRPr lang="en-US"/>
          </a:p>
        </p:txBody>
      </p:sp>
    </p:spTree>
    <p:extLst>
      <p:ext uri="{BB962C8B-B14F-4D97-AF65-F5344CB8AC3E}">
        <p14:creationId xmlns:p14="http://schemas.microsoft.com/office/powerpoint/2010/main" xmlns="" val="2337846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 Here is a sixth</a:t>
            </a:r>
            <a:r>
              <a:rPr lang="en-US" b="0" baseline="0" dirty="0" smtClean="0"/>
              <a:t> grade ELA example. This is a book I have used many times with small groups of students and each time I have used this text in my instruction, most students have difficulty in understanding the outcome of a key event that occurs at the end of chapter one of The Loner.  I set a CPQ that I know will help facilitate close reading and good discussion about the event that occurs at the end of the chapter and why this event has such an impact on the main character.</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33</a:t>
            </a:fld>
            <a:endParaRPr lang="en-US"/>
          </a:p>
        </p:txBody>
      </p:sp>
    </p:spTree>
    <p:extLst>
      <p:ext uri="{BB962C8B-B14F-4D97-AF65-F5344CB8AC3E}">
        <p14:creationId xmlns:p14="http://schemas.microsoft.com/office/powerpoint/2010/main" xmlns="" val="21890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 So we set a CPQ to support</a:t>
            </a:r>
            <a:r>
              <a:rPr lang="en-US" b="0" baseline="0" dirty="0" smtClean="0"/>
              <a:t> student comprehension. If we assign a reading to our students, it’s likely because there are some critical pieces of information we need our students to learn. If this is the case, then we need to ensure that all students will be successful at accessing the information.</a:t>
            </a:r>
          </a:p>
          <a:p>
            <a:endParaRPr lang="en-US" b="0" baseline="0" dirty="0" smtClean="0"/>
          </a:p>
          <a:p>
            <a:r>
              <a:rPr lang="en-US" b="1" baseline="0"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34</a:t>
            </a:fld>
            <a:endParaRPr lang="en-US"/>
          </a:p>
        </p:txBody>
      </p:sp>
    </p:spTree>
    <p:extLst>
      <p:ext uri="{BB962C8B-B14F-4D97-AF65-F5344CB8AC3E}">
        <p14:creationId xmlns:p14="http://schemas.microsoft.com/office/powerpoint/2010/main" xmlns="" val="3245307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 We also know that motivation</a:t>
            </a:r>
            <a:r>
              <a:rPr lang="en-US" b="0" baseline="0" dirty="0" smtClean="0"/>
              <a:t> is a key factor for many of our students.  Like the donkey in the story at the start of the presentation, many of our students see text and feel overwhelmed or turned off.</a:t>
            </a:r>
          </a:p>
          <a:p>
            <a:endParaRPr lang="en-US" b="0" baseline="0" dirty="0" smtClean="0"/>
          </a:p>
          <a:p>
            <a:r>
              <a:rPr lang="en-US" b="1" baseline="0"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35</a:t>
            </a:fld>
            <a:endParaRPr lang="en-US"/>
          </a:p>
        </p:txBody>
      </p:sp>
    </p:spTree>
    <p:extLst>
      <p:ext uri="{BB962C8B-B14F-4D97-AF65-F5344CB8AC3E}">
        <p14:creationId xmlns:p14="http://schemas.microsoft.com/office/powerpoint/2010/main" xmlns="" val="2863077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Read slide.</a:t>
            </a:r>
            <a:endParaRPr lang="en-US" b="1" dirty="0" smtClean="0"/>
          </a:p>
          <a:p>
            <a:endParaRPr lang="en-US" dirty="0" smtClean="0"/>
          </a:p>
          <a:p>
            <a:r>
              <a:rPr lang="en-US" b="1" dirty="0" smtClean="0"/>
              <a:t>Say:</a:t>
            </a:r>
            <a:r>
              <a:rPr lang="en-US" b="1" baseline="0" dirty="0" smtClean="0"/>
              <a:t> </a:t>
            </a:r>
            <a:r>
              <a:rPr lang="en-US" b="0" baseline="0" dirty="0" smtClean="0"/>
              <a:t> High quality discussion not only can increase motivation but it also increases comprehension.</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36</a:t>
            </a:fld>
            <a:endParaRPr lang="en-US"/>
          </a:p>
        </p:txBody>
      </p:sp>
    </p:spTree>
    <p:extLst>
      <p:ext uri="{BB962C8B-B14F-4D97-AF65-F5344CB8AC3E}">
        <p14:creationId xmlns:p14="http://schemas.microsoft.com/office/powerpoint/2010/main" xmlns="" val="1768074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37</a:t>
            </a:fld>
            <a:endParaRPr lang="en-US"/>
          </a:p>
        </p:txBody>
      </p:sp>
    </p:spTree>
    <p:extLst>
      <p:ext uri="{BB962C8B-B14F-4D97-AF65-F5344CB8AC3E}">
        <p14:creationId xmlns:p14="http://schemas.microsoft.com/office/powerpoint/2010/main" xmlns="" val="2124077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38</a:t>
            </a:fld>
            <a:endParaRPr lang="en-US"/>
          </a:p>
        </p:txBody>
      </p:sp>
    </p:spTree>
    <p:extLst>
      <p:ext uri="{BB962C8B-B14F-4D97-AF65-F5344CB8AC3E}">
        <p14:creationId xmlns:p14="http://schemas.microsoft.com/office/powerpoint/2010/main" xmlns="" val="2742310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 To summarize these key points, take a moment to read this slide to yourself.</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39</a:t>
            </a:fld>
            <a:endParaRPr lang="en-US"/>
          </a:p>
        </p:txBody>
      </p:sp>
    </p:spTree>
    <p:extLst>
      <p:ext uri="{BB962C8B-B14F-4D97-AF65-F5344CB8AC3E}">
        <p14:creationId xmlns:p14="http://schemas.microsoft.com/office/powerpoint/2010/main" xmlns="" val="316770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Footlight MT Light" pitchFamily="18" charset="0"/>
              </a:rPr>
              <a:t>Read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70C0"/>
              </a:solidFill>
              <a:latin typeface="Footlight MT Light"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Footlight MT Light" pitchFamily="18" charset="0"/>
              </a:rPr>
              <a:t>Say:</a:t>
            </a:r>
            <a:r>
              <a:rPr lang="en-US" sz="1200" b="1" baseline="0" dirty="0" smtClean="0">
                <a:solidFill>
                  <a:srgbClr val="0070C0"/>
                </a:solidFill>
                <a:latin typeface="Footlight MT Light" pitchFamily="18" charset="0"/>
              </a:rPr>
              <a:t>  </a:t>
            </a:r>
            <a:r>
              <a:rPr lang="en-US" sz="1200" b="0" baseline="0" dirty="0" smtClean="0">
                <a:solidFill>
                  <a:srgbClr val="0070C0"/>
                </a:solidFill>
                <a:latin typeface="Footlight MT Light" pitchFamily="18" charset="0"/>
              </a:rPr>
              <a:t>These are lofty goals.  For us to make this type of significant change in student achievement, we will need to make a significant change in our instruction.  It is clear that what we are doing isn’t working for the students in our classroom.  It’s not that there is something wrong with our teaching, instead, we need to think about changing our system so that we can find a way to best meet the needs of the students in our classrooms.  One way to accomplish this is to strive for consistency and alignment in our approach to instruction across all age/grade levels and across the district.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rgbClr val="0070C0"/>
              </a:solidFill>
              <a:latin typeface="Footlight MT Light"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70C0"/>
                </a:solidFill>
                <a:latin typeface="Footlight MT Light" pitchFamily="18" charset="0"/>
              </a:rPr>
              <a:t>Provide an example of how alignment and consistency in instruction is helpful to our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rgbClr val="0070C0"/>
              </a:solidFill>
              <a:latin typeface="Footlight MT Light"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70C0"/>
                </a:solidFill>
                <a:latin typeface="Footlight MT Light" pitchFamily="18" charset="0"/>
              </a:rPr>
              <a:t>Say: </a:t>
            </a:r>
            <a:r>
              <a:rPr lang="en-US" sz="1200" b="0" baseline="0" dirty="0" smtClean="0">
                <a:solidFill>
                  <a:srgbClr val="0070C0"/>
                </a:solidFill>
                <a:latin typeface="Footlight MT Light" pitchFamily="18" charset="0"/>
              </a:rPr>
              <a:t>This type of alignment and consistency is going to require some change. Researchers of the top performing school systems tell us, </a:t>
            </a:r>
            <a:r>
              <a:rPr lang="en-US" sz="1200" dirty="0" smtClean="0">
                <a:solidFill>
                  <a:srgbClr val="0070C0"/>
                </a:solidFill>
                <a:latin typeface="Footlight MT Light" pitchFamily="18" charset="0"/>
              </a:rPr>
              <a:t>“The only way to improve outcomes is to improve instruction”</a:t>
            </a:r>
            <a:r>
              <a:rPr lang="en-US" sz="800" dirty="0" smtClean="0">
                <a:solidFill>
                  <a:srgbClr val="0070C0"/>
                </a:solidFill>
                <a:latin typeface="Footlight MT Light" pitchFamily="18" charset="0"/>
              </a:rPr>
              <a:t>(</a:t>
            </a:r>
            <a:r>
              <a:rPr lang="en-US" sz="800" dirty="0" smtClean="0">
                <a:solidFill>
                  <a:srgbClr val="0070C0"/>
                </a:solidFill>
              </a:rPr>
              <a:t>McKinsey &amp; Company, 2007,  </a:t>
            </a:r>
            <a:r>
              <a:rPr lang="en-US" sz="800" dirty="0" smtClean="0">
                <a:solidFill>
                  <a:srgbClr val="0070C0"/>
                </a:solidFill>
                <a:latin typeface="Footlight MT Light" pitchFamily="18" charset="0"/>
              </a:rPr>
              <a:t>p.  29).</a:t>
            </a:r>
            <a:r>
              <a:rPr lang="en-US" sz="800" baseline="0" dirty="0" smtClean="0">
                <a:solidFill>
                  <a:srgbClr val="0070C0"/>
                </a:solidFill>
                <a:latin typeface="Footlight MT Light"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rgbClr val="0070C0"/>
              </a:solidFill>
              <a:latin typeface="Footlight MT Light"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solidFill>
                  <a:srgbClr val="0070C0"/>
                </a:solidFill>
                <a:latin typeface="Footlight MT Light" pitchFamily="18" charset="0"/>
              </a:rPr>
              <a:t>Today we will begin this journey of aligning our instruction with a focus on improving comprehension.</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a:t>
            </a:fld>
            <a:endParaRPr lang="en-US"/>
          </a:p>
        </p:txBody>
      </p:sp>
    </p:spTree>
    <p:extLst>
      <p:ext uri="{BB962C8B-B14F-4D97-AF65-F5344CB8AC3E}">
        <p14:creationId xmlns:p14="http://schemas.microsoft.com/office/powerpoint/2010/main" xmlns="" val="3564396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40</a:t>
            </a:fld>
            <a:endParaRPr lang="en-US"/>
          </a:p>
        </p:txBody>
      </p:sp>
    </p:spTree>
    <p:extLst>
      <p:ext uri="{BB962C8B-B14F-4D97-AF65-F5344CB8AC3E}">
        <p14:creationId xmlns:p14="http://schemas.microsoft.com/office/powerpoint/2010/main" xmlns="" val="2620442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41</a:t>
            </a:fld>
            <a:endParaRPr lang="en-US"/>
          </a:p>
        </p:txBody>
      </p:sp>
    </p:spTree>
    <p:extLst>
      <p:ext uri="{BB962C8B-B14F-4D97-AF65-F5344CB8AC3E}">
        <p14:creationId xmlns:p14="http://schemas.microsoft.com/office/powerpoint/2010/main" xmlns="" val="2730380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Simply asking our students multiple questions during text reading, however, may not provide enough support. It can be difficult for even experienced readers to focus on the crucial information in a piece.  Therefore, we teach our students to “read with a question in mind” by setting a comprehension purpose question each time we read a text.</a:t>
            </a:r>
          </a:p>
          <a:p>
            <a:endParaRPr lang="en-US" dirty="0" smtClean="0"/>
          </a:p>
          <a:p>
            <a:r>
              <a:rPr lang="en-US" dirty="0" smtClean="0"/>
              <a:t>A comprehension purpose question, or CPQ, is a question we propose before reading, to guide our students’ thinking as they read.  For example, if I’m reading the story “Goldilocks and the Three Bears” I might say to my students, “As we’re reading, I’d like you to think about the question, What happens to Goldilocks in the story?”  That would be a very simple question I might pose, the first time I read the story, to help my students gain a basic understanding of the story’s events.</a:t>
            </a:r>
          </a:p>
          <a:p>
            <a:endParaRPr lang="en-US" dirty="0" smtClean="0"/>
          </a:p>
        </p:txBody>
      </p:sp>
      <p:sp>
        <p:nvSpPr>
          <p:cNvPr id="4" name="Slide Number Placeholder 3"/>
          <p:cNvSpPr>
            <a:spLocks noGrp="1"/>
          </p:cNvSpPr>
          <p:nvPr>
            <p:ph type="sldNum" sz="quarter" idx="5"/>
          </p:nvPr>
        </p:nvSpPr>
        <p:spPr/>
        <p:txBody>
          <a:bodyPr/>
          <a:lstStyle/>
          <a:p>
            <a:pPr>
              <a:defRPr/>
            </a:pPr>
            <a:fld id="{B6E32762-E5E8-4FD8-86FF-DA344958ADCE}"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Later in the week, I might ask, “As we’re reading, I’d like you to think about this CPQ: What kind of person is Goldilocks and why do you think that?”  This question will help my students deepen their understanding because now they have to think about all of Goldilocks’ actions and synthesize what those behaviors indicate to the reader.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43</a:t>
            </a:fld>
            <a:endParaRPr lang="en-US"/>
          </a:p>
        </p:txBody>
      </p:sp>
    </p:spTree>
    <p:extLst>
      <p:ext uri="{BB962C8B-B14F-4D97-AF65-F5344CB8AC3E}">
        <p14:creationId xmlns:p14="http://schemas.microsoft.com/office/powerpoint/2010/main" xmlns="" val="2862562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Say:  </a:t>
            </a:r>
            <a:r>
              <a:rPr lang="en-US" sz="1200" dirty="0" smtClean="0"/>
              <a:t>In just a moment we will read Handout #3 to learn a bit more about CPQs.  Before reading, I would like you to notice that I have included a CPQ to help guide your thinking while reading this handout. Your CPQ is: </a:t>
            </a:r>
            <a:r>
              <a:rPr lang="en-US" sz="1200" i="1" dirty="0" smtClean="0"/>
              <a:t>What is important to remember when setting a CPQ?</a:t>
            </a:r>
            <a:endParaRPr lang="en-US" sz="1200" dirty="0" smtClean="0"/>
          </a:p>
          <a:p>
            <a:endParaRPr lang="en-US" sz="1200" dirty="0" smtClean="0"/>
          </a:p>
          <a:p>
            <a:r>
              <a:rPr lang="en-US" sz="1200" dirty="0" smtClean="0"/>
              <a:t>You may wish to highlight, underline, reread etc., to assist you in identifying the key information needed to answer the CPQ.</a:t>
            </a:r>
          </a:p>
          <a:p>
            <a:endParaRPr lang="en-US" sz="1200" dirty="0" smtClean="0"/>
          </a:p>
          <a:p>
            <a:r>
              <a:rPr lang="en-US" sz="1200" dirty="0" smtClean="0"/>
              <a:t>When you have finished reading, talk to your partner about how you would answer our CPQ.</a:t>
            </a:r>
          </a:p>
          <a:p>
            <a:endParaRPr lang="en-US" sz="1200"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44</a:t>
            </a:fld>
            <a:endParaRPr lang="en-US"/>
          </a:p>
        </p:txBody>
      </p:sp>
    </p:spTree>
    <p:extLst>
      <p:ext uri="{BB962C8B-B14F-4D97-AF65-F5344CB8AC3E}">
        <p14:creationId xmlns:p14="http://schemas.microsoft.com/office/powerpoint/2010/main" xmlns="" val="2222546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Allow time for participants to read and discuss.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45</a:t>
            </a:fld>
            <a:endParaRPr lang="en-US"/>
          </a:p>
        </p:txBody>
      </p:sp>
    </p:spTree>
    <p:extLst>
      <p:ext uri="{BB962C8B-B14F-4D97-AF65-F5344CB8AC3E}">
        <p14:creationId xmlns:p14="http://schemas.microsoft.com/office/powerpoint/2010/main" xmlns="" val="1434790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As you were reading, you may have identified some of the following ideas:</a:t>
            </a:r>
          </a:p>
          <a:p>
            <a:endParaRPr lang="en-US" dirty="0" smtClean="0"/>
          </a:p>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46</a:t>
            </a:fld>
            <a:endParaRPr lang="en-US"/>
          </a:p>
        </p:txBody>
      </p:sp>
    </p:spTree>
    <p:extLst>
      <p:ext uri="{BB962C8B-B14F-4D97-AF65-F5344CB8AC3E}">
        <p14:creationId xmlns:p14="http://schemas.microsoft.com/office/powerpoint/2010/main" xmlns="" val="972907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Setting good CPQs can be a challenging process.  For the rest of this session we will work step-by-step through this process. </a:t>
            </a:r>
          </a:p>
          <a:p>
            <a:endParaRPr lang="en-US" b="1" dirty="0" smtClean="0"/>
          </a:p>
          <a:p>
            <a:r>
              <a:rPr lang="en-US" b="1" dirty="0" smtClean="0"/>
              <a:t>Click to emphasize step 1 on the slide.</a:t>
            </a:r>
            <a:endParaRPr lang="en-US" dirty="0" smtClean="0"/>
          </a:p>
          <a:p>
            <a:endParaRPr lang="en-US" dirty="0" smtClean="0"/>
          </a:p>
          <a:p>
            <a:r>
              <a:rPr lang="en-US" b="1" dirty="0" smtClean="0"/>
              <a:t>Say: </a:t>
            </a:r>
            <a:r>
              <a:rPr lang="en-US" dirty="0" smtClean="0"/>
              <a:t>Step 1 includes recording the thinking we do the first time we read a text.</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47</a:t>
            </a:fld>
            <a:endParaRPr lang="en-US"/>
          </a:p>
        </p:txBody>
      </p:sp>
    </p:spTree>
    <p:extLst>
      <p:ext uri="{BB962C8B-B14F-4D97-AF65-F5344CB8AC3E}">
        <p14:creationId xmlns:p14="http://schemas.microsoft.com/office/powerpoint/2010/main" xmlns="" val="54428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Step 1 includes recording the thinking we do the first time we read a text.</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48</a:t>
            </a:fld>
            <a:endParaRPr lang="en-US"/>
          </a:p>
        </p:txBody>
      </p:sp>
    </p:spTree>
    <p:extLst>
      <p:ext uri="{BB962C8B-B14F-4D97-AF65-F5344CB8AC3E}">
        <p14:creationId xmlns:p14="http://schemas.microsoft.com/office/powerpoint/2010/main" xmlns="" val="54428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 I’m going to model each step</a:t>
            </a:r>
            <a:r>
              <a:rPr lang="en-US" b="0" baseline="0" dirty="0" smtClean="0"/>
              <a:t> for you and then you will practice each step on your own.  Please take out handout #4 so that you can follow along.</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49</a:t>
            </a:fld>
            <a:endParaRPr lang="en-US"/>
          </a:p>
        </p:txBody>
      </p:sp>
    </p:spTree>
    <p:extLst>
      <p:ext uri="{BB962C8B-B14F-4D97-AF65-F5344CB8AC3E}">
        <p14:creationId xmlns:p14="http://schemas.microsoft.com/office/powerpoint/2010/main" xmlns="" val="113359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a:t>
            </a:fld>
            <a:endParaRPr lang="en-US"/>
          </a:p>
        </p:txBody>
      </p:sp>
    </p:spTree>
    <p:extLst>
      <p:ext uri="{BB962C8B-B14F-4D97-AF65-F5344CB8AC3E}">
        <p14:creationId xmlns:p14="http://schemas.microsoft.com/office/powerpoint/2010/main" xmlns="" val="3064361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52</a:t>
            </a:fld>
            <a:endParaRPr lang="en-US"/>
          </a:p>
        </p:txBody>
      </p:sp>
    </p:spTree>
    <p:extLst>
      <p:ext uri="{BB962C8B-B14F-4D97-AF65-F5344CB8AC3E}">
        <p14:creationId xmlns:p14="http://schemas.microsoft.com/office/powerpoint/2010/main" xmlns="" val="83509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53</a:t>
            </a:fld>
            <a:endParaRPr lang="en-US"/>
          </a:p>
        </p:txBody>
      </p:sp>
    </p:spTree>
    <p:extLst>
      <p:ext uri="{BB962C8B-B14F-4D97-AF65-F5344CB8AC3E}">
        <p14:creationId xmlns:p14="http://schemas.microsoft.com/office/powerpoint/2010/main" xmlns="" val="54428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Here are</a:t>
            </a:r>
            <a:r>
              <a:rPr lang="en-US" b="0" baseline="0" dirty="0" smtClean="0"/>
              <a:t> all of the questions that I brainstormed after reading.</a:t>
            </a:r>
          </a:p>
          <a:p>
            <a:endParaRPr lang="en-US" b="0" baseline="0" dirty="0" smtClean="0"/>
          </a:p>
          <a:p>
            <a:r>
              <a:rPr lang="en-US" b="1" baseline="0"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54</a:t>
            </a:fld>
            <a:endParaRPr lang="en-US"/>
          </a:p>
        </p:txBody>
      </p:sp>
    </p:spTree>
    <p:extLst>
      <p:ext uri="{BB962C8B-B14F-4D97-AF65-F5344CB8AC3E}">
        <p14:creationId xmlns:p14="http://schemas.microsoft.com/office/powerpoint/2010/main" xmlns="" val="35184798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55</a:t>
            </a:fld>
            <a:endParaRPr lang="en-US"/>
          </a:p>
        </p:txBody>
      </p:sp>
    </p:spTree>
    <p:extLst>
      <p:ext uri="{BB962C8B-B14F-4D97-AF65-F5344CB8AC3E}">
        <p14:creationId xmlns:p14="http://schemas.microsoft.com/office/powerpoint/2010/main" xmlns="" val="2768763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a:t>
            </a:r>
            <a:r>
              <a:rPr lang="en-US" b="1" baseline="0" dirty="0" smtClean="0"/>
              <a: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56</a:t>
            </a:fld>
            <a:endParaRPr lang="en-US"/>
          </a:p>
        </p:txBody>
      </p:sp>
    </p:spTree>
    <p:extLst>
      <p:ext uri="{BB962C8B-B14F-4D97-AF65-F5344CB8AC3E}">
        <p14:creationId xmlns:p14="http://schemas.microsoft.com/office/powerpoint/2010/main" xmlns="" val="54428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896938"/>
            <a:r>
              <a:rPr lang="en-US" b="1" dirty="0" smtClean="0"/>
              <a:t>Say: </a:t>
            </a:r>
            <a:r>
              <a:rPr lang="en-US" b="0" dirty="0" smtClean="0"/>
              <a:t> Here is an example of a student</a:t>
            </a:r>
            <a:r>
              <a:rPr lang="en-US" b="0" baseline="0" dirty="0" smtClean="0"/>
              <a:t> text book with questions at the end of the selection.  This may be one place you will check to find additional questions you may wish to consider for your CPQ.</a:t>
            </a:r>
            <a:endParaRPr lang="en-US" b="1"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C1567B-A2C8-42C0-B271-EC67BC557BBC}" type="slidenum">
              <a:rPr lang="en-US" smtClean="0">
                <a:solidFill>
                  <a:srgbClr val="000000"/>
                </a:solidFill>
              </a:rPr>
              <a:pPr fontAlgn="base">
                <a:spcBef>
                  <a:spcPct val="0"/>
                </a:spcBef>
                <a:spcAft>
                  <a:spcPct val="0"/>
                </a:spcAft>
                <a:defRPr/>
              </a:pPr>
              <a:t>57</a:t>
            </a:fld>
            <a:endParaRPr lang="en-US"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58</a:t>
            </a:fld>
            <a:endParaRPr lang="en-US"/>
          </a:p>
        </p:txBody>
      </p:sp>
    </p:spTree>
    <p:extLst>
      <p:ext uri="{BB962C8B-B14F-4D97-AF65-F5344CB8AC3E}">
        <p14:creationId xmlns:p14="http://schemas.microsoft.com/office/powerpoint/2010/main" xmlns="" val="544288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Click for first bullet.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Say: </a:t>
            </a:r>
            <a:r>
              <a:rPr lang="en-US" sz="1200" kern="1200" dirty="0" smtClean="0">
                <a:solidFill>
                  <a:schemeClr val="tx1"/>
                </a:solidFill>
                <a:latin typeface="+mn-lt"/>
                <a:ea typeface="+mn-ea"/>
                <a:cs typeface="+mn-cs"/>
              </a:rPr>
              <a:t>A good CPQ is answered through reading the text.  Sometimes we might think of a question that is not answered in the text, either directly or indirectly.  That would not be a good CPQ.  For example: if I am reading Goldilocks, “Why do the bears like porridge?” would not be a good CPQ because it is not answered in the text.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Click for second bullet.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Say: </a:t>
            </a:r>
            <a:r>
              <a:rPr lang="en-US" sz="1200" kern="1200" dirty="0" smtClean="0">
                <a:solidFill>
                  <a:schemeClr val="tx1"/>
                </a:solidFill>
                <a:latin typeface="+mn-lt"/>
                <a:ea typeface="+mn-ea"/>
                <a:cs typeface="+mn-cs"/>
              </a:rPr>
              <a:t>A great CPQ, however, is not answered until students have read the entire text.  If a question can be answered on the first or second page, we would choose a different CPQ.</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Click for third bullet.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Say: </a:t>
            </a:r>
            <a:r>
              <a:rPr lang="en-US" sz="1200" kern="1200" dirty="0" smtClean="0">
                <a:solidFill>
                  <a:schemeClr val="tx1"/>
                </a:solidFill>
                <a:latin typeface="+mn-lt"/>
                <a:ea typeface="+mn-ea"/>
                <a:cs typeface="+mn-cs"/>
              </a:rPr>
              <a:t>Good CPQs will lead our students to think, not just pick out details from the text.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Click for fourth bullet.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Say: </a:t>
            </a:r>
            <a:r>
              <a:rPr lang="en-US" sz="1200" kern="1200" dirty="0" smtClean="0">
                <a:solidFill>
                  <a:schemeClr val="tx1"/>
                </a:solidFill>
                <a:latin typeface="+mn-lt"/>
                <a:ea typeface="+mn-ea"/>
                <a:cs typeface="+mn-cs"/>
              </a:rPr>
              <a:t>A great CPQ will lead our students to use higher order thinking.  They may have to make inferences, combining text evidence with their background knowledge.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Click for fifth bullet.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Say: </a:t>
            </a:r>
            <a:r>
              <a:rPr lang="en-US" sz="1200" kern="1200" dirty="0" smtClean="0">
                <a:solidFill>
                  <a:schemeClr val="tx1"/>
                </a:solidFill>
                <a:latin typeface="+mn-lt"/>
                <a:ea typeface="+mn-ea"/>
                <a:cs typeface="+mn-cs"/>
              </a:rPr>
              <a:t>Good CPQs help our students focus on meaning and the important information in a text.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Click for sixth bullet.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Say: </a:t>
            </a:r>
            <a:r>
              <a:rPr lang="en-US" sz="1200" kern="1200" dirty="0" smtClean="0">
                <a:solidFill>
                  <a:schemeClr val="tx1"/>
                </a:solidFill>
                <a:latin typeface="+mn-lt"/>
                <a:ea typeface="+mn-ea"/>
                <a:cs typeface="+mn-cs"/>
              </a:rPr>
              <a:t>Great CPQs will lead our students to understand more deeply each time they read a text.  While my first CPQ might address the story as a whole, with each reading I ask my students to dig deeper and be more thoughtful in their reading.</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Click for seventh bullet.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Say: </a:t>
            </a:r>
            <a:r>
              <a:rPr lang="en-US" sz="1200" kern="1200" dirty="0" smtClean="0">
                <a:solidFill>
                  <a:schemeClr val="tx1"/>
                </a:solidFill>
                <a:latin typeface="+mn-lt"/>
                <a:ea typeface="+mn-ea"/>
                <a:cs typeface="+mn-cs"/>
              </a:rPr>
              <a:t>A good CPQ will not just deepen understanding, but will help our students make links to information they’ve learned previously.</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Click for final bullet.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Say: </a:t>
            </a:r>
            <a:r>
              <a:rPr lang="en-US" sz="1200" kern="1200" dirty="0" smtClean="0">
                <a:solidFill>
                  <a:schemeClr val="tx1"/>
                </a:solidFill>
                <a:latin typeface="+mn-lt"/>
                <a:ea typeface="+mn-ea"/>
                <a:cs typeface="+mn-cs"/>
              </a:rPr>
              <a:t>A great CPQ will link to a comprehension strategy or skill I’m currently teaching.  For example, if I’m teaching my students to analyze characters, I might use the question, “How would you describe Goldilocks and why?” because it links to that skill.</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a:t>
            </a:r>
            <a:r>
              <a:rPr lang="en-US" dirty="0" smtClean="0"/>
              <a:t>e provided you with a </a:t>
            </a:r>
            <a:r>
              <a:rPr lang="en-US" i="1" dirty="0" smtClean="0"/>
              <a:t>Good to Great </a:t>
            </a:r>
            <a:r>
              <a:rPr lang="en-US" dirty="0" smtClean="0"/>
              <a:t>card that you may wish to keep close by as you plan CPQs.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eaLnBrk="1" hangingPunct="1">
              <a:spcBef>
                <a:spcPct val="0"/>
              </a:spcBef>
            </a:pPr>
            <a:endParaRPr lang="en-US" b="1" dirty="0" smtClean="0"/>
          </a:p>
        </p:txBody>
      </p:sp>
      <p:sp>
        <p:nvSpPr>
          <p:cNvPr id="4" name="Slide Number Placeholder 3"/>
          <p:cNvSpPr>
            <a:spLocks noGrp="1"/>
          </p:cNvSpPr>
          <p:nvPr>
            <p:ph type="sldNum" sz="quarter" idx="10"/>
          </p:nvPr>
        </p:nvSpPr>
        <p:spPr/>
        <p:txBody>
          <a:bodyPr/>
          <a:lstStyle/>
          <a:p>
            <a:fld id="{9463DAC2-AC36-4E7D-9782-7104F8F02845}" type="slidenum">
              <a:rPr lang="en-US" smtClean="0"/>
              <a:pPr/>
              <a:t>59</a:t>
            </a:fld>
            <a:endParaRPr lang="en-US"/>
          </a:p>
        </p:txBody>
      </p:sp>
    </p:spTree>
    <p:extLst>
      <p:ext uri="{BB962C8B-B14F-4D97-AF65-F5344CB8AC3E}">
        <p14:creationId xmlns:p14="http://schemas.microsoft.com/office/powerpoint/2010/main" xmlns="" val="10259930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630363" y="674688"/>
            <a:ext cx="3746500" cy="2809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xfrm>
            <a:off x="685800" y="3597275"/>
            <a:ext cx="5486400" cy="4860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000" b="1" dirty="0" smtClean="0">
                <a:latin typeface="Arial" charset="0"/>
                <a:cs typeface="Arial" charset="0"/>
              </a:rPr>
              <a:t>See</a:t>
            </a:r>
            <a:r>
              <a:rPr lang="en-US" sz="1000" b="1" baseline="0" dirty="0" smtClean="0">
                <a:latin typeface="Arial" charset="0"/>
                <a:cs typeface="Arial" charset="0"/>
              </a:rPr>
              <a:t> Speaker Notes RWP Add 1.</a:t>
            </a:r>
            <a:endParaRPr lang="en-US" sz="1000" b="1" dirty="0" smtClean="0">
              <a:latin typeface="Arial" charset="0"/>
              <a:cs typeface="Arial" charset="0"/>
            </a:endParaRPr>
          </a:p>
          <a:p>
            <a:pPr eaLnBrk="1" hangingPunct="1">
              <a:spcBef>
                <a:spcPct val="0"/>
              </a:spcBef>
            </a:pPr>
            <a:endParaRPr lang="en-US" sz="1000" b="1" dirty="0" smtClean="0">
              <a:latin typeface="Arial" charset="0"/>
              <a:cs typeface="Arial" charset="0"/>
            </a:endParaRPr>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C74F49-43BF-435B-A5AE-4D50ADDC7D2B}" type="slidenum">
              <a:rPr lang="en-US" smtClean="0">
                <a:solidFill>
                  <a:srgbClr val="000000"/>
                </a:solidFill>
              </a:rPr>
              <a:pPr fontAlgn="base">
                <a:spcBef>
                  <a:spcPct val="0"/>
                </a:spcBef>
                <a:spcAft>
                  <a:spcPct val="0"/>
                </a:spcAft>
                <a:defRPr/>
              </a:pPr>
              <a:t>60</a:t>
            </a:fld>
            <a:endParaRPr lang="en-US" smtClean="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Now you will have the opportunity to practice step 4.  </a:t>
            </a:r>
          </a:p>
          <a:p>
            <a:endParaRPr lang="en-US" b="1" dirty="0" smtClean="0"/>
          </a:p>
          <a:p>
            <a:r>
              <a:rPr lang="en-US" b="1" dirty="0" smtClean="0"/>
              <a:t>Read slide.</a:t>
            </a:r>
            <a:endParaRPr lang="en-US" dirty="0" smtClean="0"/>
          </a:p>
          <a:p>
            <a:endParaRPr lang="en-US" b="1" dirty="0" smtClean="0"/>
          </a:p>
          <a:p>
            <a:r>
              <a:rPr lang="en-US" b="1" dirty="0" smtClean="0"/>
              <a:t>Provide time for teachers to choose CPQs and discuss.</a:t>
            </a:r>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61</a:t>
            </a:fld>
            <a:endParaRPr lang="en-US"/>
          </a:p>
        </p:txBody>
      </p:sp>
    </p:spTree>
    <p:extLst>
      <p:ext uri="{BB962C8B-B14F-4D97-AF65-F5344CB8AC3E}">
        <p14:creationId xmlns:p14="http://schemas.microsoft.com/office/powerpoint/2010/main" xmlns="" val="283503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r>
              <a:rPr lang="en-US" b="1" dirty="0" smtClean="0"/>
              <a:t>Say: </a:t>
            </a:r>
            <a:r>
              <a:rPr lang="en-US" b="0" dirty="0" smtClean="0"/>
              <a:t> Our</a:t>
            </a:r>
            <a:r>
              <a:rPr lang="en-US" b="0" baseline="0" dirty="0" smtClean="0"/>
              <a:t> focus on comprehension will begin with some basic scaffolds for students.  Instructional routines.  One of the key ways we can support student learning. We have 3 modules which address instructional routines: Reading With Purpose, Think-turn-Talk and Cognitive Strategy Routine.  We also have a routine for enhancing the Listening Comprehension of our younger students.</a:t>
            </a:r>
          </a:p>
          <a:p>
            <a:pPr>
              <a:spcAft>
                <a:spcPts val="600"/>
              </a:spcAft>
              <a:defRPr/>
            </a:pPr>
            <a:endParaRPr lang="en-US" b="0" baseline="0" dirty="0" smtClean="0"/>
          </a:p>
          <a:p>
            <a:r>
              <a:rPr lang="en-US" b="0" baseline="0" dirty="0" smtClean="0"/>
              <a:t>We then have five modules that address the cognitive strategies that researchers have proven to be most effective for supporting student comprehension. </a:t>
            </a:r>
            <a:r>
              <a:rPr lang="en-US" dirty="0" smtClean="0"/>
              <a:t>Areas</a:t>
            </a:r>
            <a:r>
              <a:rPr lang="en-US" baseline="0" dirty="0" smtClean="0"/>
              <a:t> most week across grade levels are:</a:t>
            </a:r>
          </a:p>
          <a:p>
            <a:r>
              <a:rPr lang="en-US" baseline="0" dirty="0" smtClean="0"/>
              <a:t>Making Connections, Making Inferences, Summarizing/Main Idea</a:t>
            </a:r>
            <a:endParaRPr lang="en-US" dirty="0" smtClean="0"/>
          </a:p>
          <a:p>
            <a:pPr>
              <a:spcAft>
                <a:spcPts val="600"/>
              </a:spcAft>
              <a:defRPr/>
            </a:pPr>
            <a:endParaRPr lang="en-US" b="1" baseline="0" dirty="0" smtClean="0"/>
          </a:p>
          <a:p>
            <a:pPr>
              <a:spcAft>
                <a:spcPts val="600"/>
              </a:spcAft>
              <a:defRPr/>
            </a:pPr>
            <a:r>
              <a:rPr lang="en-US" b="1" baseline="0" dirty="0" smtClean="0"/>
              <a:t>Say: </a:t>
            </a:r>
            <a:r>
              <a:rPr lang="en-US" b="0" baseline="0" dirty="0" smtClean="0"/>
              <a:t>So what are the b</a:t>
            </a:r>
            <a:r>
              <a:rPr lang="en-US" dirty="0" smtClean="0"/>
              <a:t>enefits of implementing the routines </a:t>
            </a:r>
            <a:r>
              <a:rPr lang="en-US" baseline="0" dirty="0" smtClean="0"/>
              <a:t>and strategies addressed in these modules across the age/grade </a:t>
            </a:r>
            <a:r>
              <a:rPr lang="en-US" baseline="0" dirty="0" err="1" smtClean="0"/>
              <a:t>levles</a:t>
            </a:r>
            <a:r>
              <a:rPr lang="en-US" baseline="0" dirty="0" smtClean="0"/>
              <a:t>?</a:t>
            </a:r>
            <a:endParaRPr lang="en-US" dirty="0" smtClean="0"/>
          </a:p>
          <a:p>
            <a:pPr marL="171450" indent="-171450">
              <a:spcAft>
                <a:spcPts val="600"/>
              </a:spcAft>
              <a:buFont typeface="Arial" pitchFamily="34" charset="0"/>
              <a:buChar char="•"/>
              <a:defRPr/>
            </a:pPr>
            <a:r>
              <a:rPr lang="en-US" dirty="0" smtClean="0"/>
              <a:t>Improves the reading achievement of all students</a:t>
            </a:r>
          </a:p>
          <a:p>
            <a:pPr marL="171450" indent="-171450">
              <a:spcAft>
                <a:spcPts val="600"/>
              </a:spcAft>
              <a:buFont typeface="Arial" pitchFamily="34" charset="0"/>
              <a:buChar char="•"/>
              <a:defRPr/>
            </a:pPr>
            <a:r>
              <a:rPr lang="en-US" dirty="0" smtClean="0"/>
              <a:t>Provides teachers with a framework for instruction to meet the ELAR TEKS &amp; SLAR TEKS</a:t>
            </a:r>
            <a:endParaRPr lang="en-US" sz="800" dirty="0" smtClean="0"/>
          </a:p>
          <a:p>
            <a:pPr marL="171450" indent="-171450">
              <a:spcAft>
                <a:spcPts val="600"/>
              </a:spcAft>
              <a:buFont typeface="Arial" pitchFamily="34" charset="0"/>
              <a:buChar char="•"/>
              <a:defRPr/>
            </a:pPr>
            <a:r>
              <a:rPr lang="en-US" dirty="0" smtClean="0"/>
              <a:t>Impacts the quality of instruction while focusing on comprehension</a:t>
            </a:r>
          </a:p>
          <a:p>
            <a:pPr marL="171450" indent="-171450">
              <a:spcAft>
                <a:spcPts val="600"/>
              </a:spcAft>
              <a:buFont typeface="Arial" pitchFamily="34" charset="0"/>
              <a:buChar char="•"/>
              <a:defRPr/>
            </a:pPr>
            <a:r>
              <a:rPr lang="en-US" dirty="0" smtClean="0"/>
              <a:t>Provides consistent routines in which </a:t>
            </a:r>
            <a:r>
              <a:rPr lang="en-US" dirty="0" err="1" smtClean="0"/>
              <a:t>scaffolded</a:t>
            </a:r>
            <a:r>
              <a:rPr lang="en-US" dirty="0" smtClean="0"/>
              <a:t> opportunities are embedded to meet the needs of all learners</a:t>
            </a:r>
          </a:p>
          <a:p>
            <a:pPr marL="171450" indent="-171450">
              <a:buFont typeface="Arial" pitchFamily="34" charset="0"/>
              <a:buChar char="•"/>
              <a:defRPr/>
            </a:pPr>
            <a:r>
              <a:rPr lang="en-US" dirty="0" smtClean="0"/>
              <a:t>Influences student achievement in all subject areas</a:t>
            </a:r>
          </a:p>
          <a:p>
            <a:endParaRPr lang="en-US" dirty="0" smtClean="0"/>
          </a:p>
          <a:p>
            <a:r>
              <a:rPr lang="en-US" dirty="0" smtClean="0"/>
              <a:t>Let’s begin by laying the foundation</a:t>
            </a:r>
            <a:r>
              <a:rPr lang="en-US" baseline="0" dirty="0" smtClean="0"/>
              <a:t> to strong comprehension instruction by looking at our first module, Reading With Purpose.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463DAC2-AC36-4E7D-9782-7104F8F02845}" type="slidenum">
              <a:rPr lang="en-US" smtClean="0"/>
              <a:pPr/>
              <a:t>6</a:t>
            </a:fld>
            <a:endParaRPr lang="en-US"/>
          </a:p>
        </p:txBody>
      </p:sp>
    </p:spTree>
    <p:extLst>
      <p:ext uri="{BB962C8B-B14F-4D97-AF65-F5344CB8AC3E}">
        <p14:creationId xmlns:p14="http://schemas.microsoft.com/office/powerpoint/2010/main" xmlns="" val="2608302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the sample CPQs on the slide and use the Going From</a:t>
            </a:r>
            <a:r>
              <a:rPr lang="en-US" b="1" baseline="0" dirty="0" smtClean="0"/>
              <a:t> Good to Great card to guide decisions about what makes the question a good one to use.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62</a:t>
            </a:fld>
            <a:endParaRPr lang="en-US"/>
          </a:p>
        </p:txBody>
      </p:sp>
    </p:spTree>
    <p:extLst>
      <p:ext uri="{BB962C8B-B14F-4D97-AF65-F5344CB8AC3E}">
        <p14:creationId xmlns:p14="http://schemas.microsoft.com/office/powerpoint/2010/main" xmlns="" val="33807637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63</a:t>
            </a:fld>
            <a:endParaRPr lang="en-US"/>
          </a:p>
        </p:txBody>
      </p:sp>
    </p:spTree>
    <p:extLst>
      <p:ext uri="{BB962C8B-B14F-4D97-AF65-F5344CB8AC3E}">
        <p14:creationId xmlns:p14="http://schemas.microsoft.com/office/powerpoint/2010/main" xmlns="" val="2206635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64</a:t>
            </a:fld>
            <a:endParaRPr lang="en-US"/>
          </a:p>
        </p:txBody>
      </p:sp>
    </p:spTree>
    <p:extLst>
      <p:ext uri="{BB962C8B-B14F-4D97-AF65-F5344CB8AC3E}">
        <p14:creationId xmlns:p14="http://schemas.microsoft.com/office/powerpoint/2010/main" xmlns="" val="21790981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Say:  </a:t>
            </a:r>
            <a:r>
              <a:rPr lang="en-US" smtClean="0"/>
              <a:t>Are there any questions?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65</a:t>
            </a:fld>
            <a:endParaRPr lang="en-US"/>
          </a:p>
        </p:txBody>
      </p:sp>
    </p:spTree>
    <p:extLst>
      <p:ext uri="{BB962C8B-B14F-4D97-AF65-F5344CB8AC3E}">
        <p14:creationId xmlns:p14="http://schemas.microsoft.com/office/powerpoint/2010/main" xmlns="" val="1797258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66</a:t>
            </a:fld>
            <a:endParaRPr lang="en-US"/>
          </a:p>
        </p:txBody>
      </p:sp>
    </p:spTree>
    <p:extLst>
      <p:ext uri="{BB962C8B-B14F-4D97-AF65-F5344CB8AC3E}">
        <p14:creationId xmlns:p14="http://schemas.microsoft.com/office/powerpoint/2010/main" xmlns="" val="1945059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67</a:t>
            </a:fld>
            <a:endParaRPr lang="en-US"/>
          </a:p>
        </p:txBody>
      </p:sp>
    </p:spTree>
    <p:extLst>
      <p:ext uri="{BB962C8B-B14F-4D97-AF65-F5344CB8AC3E}">
        <p14:creationId xmlns:p14="http://schemas.microsoft.com/office/powerpoint/2010/main" xmlns="" val="407806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Welcome participants.</a:t>
            </a:r>
            <a:endParaRPr lang="en-US" dirty="0" smtClean="0"/>
          </a:p>
          <a:p>
            <a:endParaRPr lang="en-US" dirty="0" smtClean="0"/>
          </a:p>
          <a:p>
            <a:r>
              <a:rPr lang="en-US" dirty="0" smtClean="0"/>
              <a:t>Let’s begin by reviewing the materials you need for this training.</a:t>
            </a:r>
          </a:p>
          <a:p>
            <a:r>
              <a:rPr lang="en-US" b="1" dirty="0" smtClean="0"/>
              <a:t>(Hold items up as you talk.) </a:t>
            </a:r>
            <a:endParaRPr lang="en-US"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You will have two sets of handouts. You should have one set that says Reading With Purpose PowerPoint Presentation, and one that says Additional Handouts. You also have a </a:t>
            </a:r>
            <a:r>
              <a:rPr lang="en-US" i="1" dirty="0" smtClean="0"/>
              <a:t>Going From</a:t>
            </a:r>
            <a:r>
              <a:rPr lang="en-US" i="1" baseline="0" dirty="0" smtClean="0"/>
              <a:t> Good to Great </a:t>
            </a:r>
            <a:r>
              <a:rPr lang="en-US" baseline="0" dirty="0" smtClean="0"/>
              <a:t>card.</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7</a:t>
            </a:fld>
            <a:endParaRPr lang="en-US"/>
          </a:p>
        </p:txBody>
      </p:sp>
    </p:spTree>
    <p:extLst>
      <p:ext uri="{BB962C8B-B14F-4D97-AF65-F5344CB8AC3E}">
        <p14:creationId xmlns:p14="http://schemas.microsoft.com/office/powerpoint/2010/main" xmlns="" val="22344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8</a:t>
            </a:fld>
            <a:endParaRPr lang="en-US"/>
          </a:p>
        </p:txBody>
      </p:sp>
    </p:spTree>
    <p:extLst>
      <p:ext uri="{BB962C8B-B14F-4D97-AF65-F5344CB8AC3E}">
        <p14:creationId xmlns:p14="http://schemas.microsoft.com/office/powerpoint/2010/main" xmlns="" val="283500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Provide a few moments for participants to review the handout (handout #1 in the Additional Handouts).</a:t>
            </a: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9</a:t>
            </a:fld>
            <a:endParaRPr lang="en-US"/>
          </a:p>
        </p:txBody>
      </p:sp>
    </p:spTree>
    <p:extLst>
      <p:ext uri="{BB962C8B-B14F-4D97-AF65-F5344CB8AC3E}">
        <p14:creationId xmlns:p14="http://schemas.microsoft.com/office/powerpoint/2010/main" xmlns="" val="3819417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cstate="print"/>
          <a:stretch>
            <a:fillRect/>
          </a:stretch>
        </p:blipFill>
        <p:spPr>
          <a:xfrm>
            <a:off x="0" y="0"/>
            <a:ext cx="9144000" cy="2999232"/>
          </a:xfrm>
          <a:prstGeom prst="rect">
            <a:avLst/>
          </a:prstGeom>
        </p:spPr>
      </p:pic>
      <p:sp>
        <p:nvSpPr>
          <p:cNvPr id="2" name="Title 1"/>
          <p:cNvSpPr>
            <a:spLocks noGrp="1"/>
          </p:cNvSpPr>
          <p:nvPr>
            <p:ph type="ctrTitle"/>
          </p:nvPr>
        </p:nvSpPr>
        <p:spPr>
          <a:xfrm>
            <a:off x="1295400" y="3254375"/>
            <a:ext cx="6629400" cy="1470025"/>
          </a:xfrm>
        </p:spPr>
        <p:txBody>
          <a:bodyPr>
            <a:normAutofit/>
          </a:bodyPr>
          <a:lstStyle>
            <a:lvl1pPr>
              <a:defRPr sz="4400">
                <a:solidFill>
                  <a:srgbClr val="176DAD"/>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6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1600200" cy="244475"/>
          </a:xfrm>
          <a:prstGeom prst="rect">
            <a:avLst/>
          </a:prstGeom>
        </p:spPr>
        <p:txBody>
          <a:bodyPr/>
          <a:lstStyle/>
          <a:p>
            <a:fld id="{5BF27C99-1C17-4C9D-BAEF-4137BA44C2A6}" type="datetime1">
              <a:rPr lang="en-US" smtClean="0"/>
              <a:pPr/>
              <a:t>12/3/2012</a:t>
            </a:fld>
            <a:endParaRPr lang="en-US"/>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1600200" cy="244475"/>
          </a:xfrm>
          <a:prstGeom prst="rect">
            <a:avLst/>
          </a:prstGeom>
        </p:spPr>
        <p:txBody>
          <a:bodyPr/>
          <a:lstStyle/>
          <a:p>
            <a:fld id="{6628CFF7-66B9-44AB-A4CA-76B59A33D1A3}" type="datetime1">
              <a:rPr lang="en-US" smtClean="0"/>
              <a:pPr/>
              <a:t>12/3/2012</a:t>
            </a:fld>
            <a:endParaRPr lang="en-US"/>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2012 Texas Education Agency and the University of Texas System</a:t>
            </a:r>
            <a:endParaRPr lang="en-US" dirty="0"/>
          </a:p>
        </p:txBody>
      </p:sp>
      <p:sp>
        <p:nvSpPr>
          <p:cNvPr id="6" name="Slide Number Placeholder 5"/>
          <p:cNvSpPr>
            <a:spLocks noGrp="1"/>
          </p:cNvSpPr>
          <p:nvPr>
            <p:ph type="sldNum" sz="quarter" idx="12"/>
          </p:nvPr>
        </p:nvSpPr>
        <p:spPr>
          <a:xfrm>
            <a:off x="8763000" y="6477000"/>
            <a:ext cx="457200" cy="244475"/>
          </a:xfrm>
        </p:spPr>
        <p:txBody>
          <a:bodyPr/>
          <a:lstStyle>
            <a:lvl1pPr>
              <a:defRPr lang="en-US" sz="8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1.jpg"/>
          <p:cNvPicPr>
            <a:picLocks noChangeAspect="1"/>
          </p:cNvPicPr>
          <p:nvPr/>
        </p:nvPicPr>
        <p:blipFill>
          <a:blip r:embed="rId13" cstate="print"/>
          <a:stretch>
            <a:fillRect/>
          </a:stretch>
        </p:blipFill>
        <p:spPr>
          <a:xfrm>
            <a:off x="0" y="0"/>
            <a:ext cx="9144000" cy="819302"/>
          </a:xfrm>
          <a:prstGeom prst="rect">
            <a:avLst/>
          </a:prstGeom>
        </p:spPr>
      </p:pic>
      <p:pic>
        <p:nvPicPr>
          <p:cNvPr id="8" name="Picture 7" descr="blue2.jpg"/>
          <p:cNvPicPr>
            <a:picLocks noChangeAspect="1"/>
          </p:cNvPicPr>
          <p:nvPr/>
        </p:nvPicPr>
        <p:blipFill>
          <a:blip r:embed="rId14" cstate="print"/>
          <a:stretch>
            <a:fillRect/>
          </a:stretch>
        </p:blipFill>
        <p:spPr>
          <a:xfrm>
            <a:off x="0" y="5559552"/>
            <a:ext cx="9144000" cy="1298448"/>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2012 Texas Education Agency and the University of Texas System</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aspire.cosmic-ray.org/labs/star_life/hr_diagram.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ontrack-media.net/TSLP/docs/DoingWhatWorks_visual.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aspire.cosmic-ray.org/labs/star_life/hr_diagram.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adlit.org/article/1999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Focus on Comprehension</a:t>
            </a:r>
            <a:endParaRPr lang="en-US" dirty="0"/>
          </a:p>
        </p:txBody>
      </p:sp>
      <p:sp>
        <p:nvSpPr>
          <p:cNvPr id="3" name="Subtitle 2"/>
          <p:cNvSpPr>
            <a:spLocks noGrp="1"/>
          </p:cNvSpPr>
          <p:nvPr>
            <p:ph type="subTitle" idx="1"/>
          </p:nvPr>
        </p:nvSpPr>
        <p:spPr/>
        <p:txBody>
          <a:bodyPr/>
          <a:lstStyle/>
          <a:p>
            <a:pPr>
              <a:spcBef>
                <a:spcPts val="0"/>
              </a:spcBef>
            </a:pPr>
            <a:r>
              <a:rPr lang="en-US" dirty="0" smtClean="0"/>
              <a:t>Brownsville ISD</a:t>
            </a:r>
          </a:p>
          <a:p>
            <a:pPr>
              <a:spcBef>
                <a:spcPts val="0"/>
              </a:spcBef>
            </a:pPr>
            <a:r>
              <a:rPr lang="en-US" dirty="0" smtClean="0"/>
              <a:t>6-12</a:t>
            </a:r>
            <a:endParaRPr lang="en-US" dirty="0"/>
          </a:p>
        </p:txBody>
      </p:sp>
    </p:spTree>
    <p:extLst>
      <p:ext uri="{BB962C8B-B14F-4D97-AF65-F5344CB8AC3E}">
        <p14:creationId xmlns:p14="http://schemas.microsoft.com/office/powerpoint/2010/main" xmlns="" val="278839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Ideas</a:t>
            </a:r>
            <a:endParaRPr lang="en-US" dirty="0"/>
          </a:p>
        </p:txBody>
      </p:sp>
      <p:sp>
        <p:nvSpPr>
          <p:cNvPr id="5" name="Content Placeholder 4"/>
          <p:cNvSpPr>
            <a:spLocks noGrp="1"/>
          </p:cNvSpPr>
          <p:nvPr>
            <p:ph idx="1"/>
          </p:nvPr>
        </p:nvSpPr>
        <p:spPr/>
        <p:txBody>
          <a:bodyPr/>
          <a:lstStyle/>
          <a:p>
            <a:pPr marL="285750" indent="-285750">
              <a:defRPr/>
            </a:pPr>
            <a:r>
              <a:rPr lang="en-US" sz="3200" dirty="0"/>
              <a:t>Instructional purpose</a:t>
            </a:r>
          </a:p>
          <a:p>
            <a:pPr marL="285750" indent="-285750">
              <a:defRPr/>
            </a:pPr>
            <a:r>
              <a:rPr lang="en-US" sz="3200" dirty="0" smtClean="0"/>
              <a:t>Supporting </a:t>
            </a:r>
            <a:r>
              <a:rPr lang="en-US" sz="3200" dirty="0"/>
              <a:t>comprehension and </a:t>
            </a:r>
            <a:r>
              <a:rPr lang="en-US" sz="3200" dirty="0" smtClean="0"/>
              <a:t>increasing </a:t>
            </a:r>
            <a:r>
              <a:rPr lang="en-US" sz="3200" dirty="0"/>
              <a:t>motivation</a:t>
            </a:r>
          </a:p>
          <a:p>
            <a:pPr marL="285750" indent="-285750">
              <a:defRPr/>
            </a:pPr>
            <a:r>
              <a:rPr lang="en-US" sz="3200" dirty="0"/>
              <a:t>Setting </a:t>
            </a:r>
            <a:r>
              <a:rPr lang="en-US" sz="3200" dirty="0" smtClean="0"/>
              <a:t>one </a:t>
            </a:r>
            <a:r>
              <a:rPr lang="en-US" sz="3200" dirty="0"/>
              <a:t>“Great” question prior to reading</a:t>
            </a:r>
          </a:p>
          <a:p>
            <a:endParaRPr lang="en-US" dirty="0"/>
          </a:p>
        </p:txBody>
      </p:sp>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10</a:t>
            </a:fld>
            <a:endParaRPr lang="en-US"/>
          </a:p>
        </p:txBody>
      </p:sp>
      <p:pic>
        <p:nvPicPr>
          <p:cNvPr id="6147" name="Picture 3" descr="C:\Program Files\Microsoft Office\MEDIA\CAGCAT10\j0195812.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7178" y="4347972"/>
            <a:ext cx="1773022" cy="1824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91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a:xfrm>
            <a:off x="457200" y="1905000"/>
            <a:ext cx="8458200" cy="4221163"/>
          </a:xfrm>
        </p:spPr>
        <p:txBody>
          <a:bodyPr>
            <a:normAutofit fontScale="85000" lnSpcReduction="10000"/>
          </a:bodyPr>
          <a:lstStyle/>
          <a:p>
            <a:pPr>
              <a:lnSpc>
                <a:spcPct val="150000"/>
              </a:lnSpc>
              <a:spcBef>
                <a:spcPts val="0"/>
              </a:spcBef>
              <a:spcAft>
                <a:spcPts val="800"/>
              </a:spcAft>
            </a:pPr>
            <a:r>
              <a:rPr lang="en-US" u="sng" dirty="0"/>
              <a:t>Clarify</a:t>
            </a:r>
            <a:r>
              <a:rPr lang="en-US" dirty="0"/>
              <a:t> the importance of having a purpose for </a:t>
            </a:r>
            <a:r>
              <a:rPr lang="en-US" dirty="0" smtClean="0"/>
              <a:t>reading.</a:t>
            </a:r>
            <a:endParaRPr lang="en-US" dirty="0"/>
          </a:p>
          <a:p>
            <a:pPr>
              <a:lnSpc>
                <a:spcPct val="150000"/>
              </a:lnSpc>
              <a:spcBef>
                <a:spcPts val="0"/>
              </a:spcBef>
              <a:spcAft>
                <a:spcPts val="800"/>
              </a:spcAft>
            </a:pPr>
            <a:r>
              <a:rPr lang="en-US" u="sng" dirty="0"/>
              <a:t>Explore</a:t>
            </a:r>
            <a:r>
              <a:rPr lang="en-US" dirty="0"/>
              <a:t> Comprehension Purpose </a:t>
            </a:r>
            <a:r>
              <a:rPr lang="en-US" dirty="0" smtClean="0"/>
              <a:t>Questions.</a:t>
            </a:r>
            <a:endParaRPr lang="en-US" dirty="0"/>
          </a:p>
          <a:p>
            <a:pPr>
              <a:lnSpc>
                <a:spcPct val="120000"/>
              </a:lnSpc>
              <a:spcBef>
                <a:spcPts val="0"/>
              </a:spcBef>
              <a:spcAft>
                <a:spcPts val="800"/>
              </a:spcAft>
            </a:pPr>
            <a:r>
              <a:rPr lang="en-US" u="sng" dirty="0"/>
              <a:t>Practice</a:t>
            </a:r>
            <a:r>
              <a:rPr lang="en-US" dirty="0"/>
              <a:t> a process for setting Comprehension Purpose </a:t>
            </a:r>
            <a:r>
              <a:rPr lang="en-US" dirty="0" smtClean="0"/>
              <a:t>Questions. </a:t>
            </a:r>
            <a:endParaRPr lang="en-US" dirty="0"/>
          </a:p>
          <a:p>
            <a:pPr>
              <a:lnSpc>
                <a:spcPct val="150000"/>
              </a:lnSpc>
              <a:spcBef>
                <a:spcPts val="0"/>
              </a:spcBef>
              <a:spcAft>
                <a:spcPts val="800"/>
              </a:spcAft>
            </a:pPr>
            <a:r>
              <a:rPr lang="en-US" u="sng" dirty="0"/>
              <a:t>Evaluate</a:t>
            </a:r>
            <a:r>
              <a:rPr lang="en-US" dirty="0"/>
              <a:t> potential Comprehension Purpose </a:t>
            </a:r>
            <a:r>
              <a:rPr lang="en-US" dirty="0" smtClean="0"/>
              <a:t>Questions.</a:t>
            </a:r>
            <a:endParaRPr lang="en-US" dirty="0"/>
          </a:p>
          <a:p>
            <a:pPr>
              <a:lnSpc>
                <a:spcPct val="150000"/>
              </a:lnSpc>
              <a:spcBef>
                <a:spcPts val="0"/>
              </a:spcBef>
              <a:spcAft>
                <a:spcPts val="800"/>
              </a:spcAft>
            </a:pPr>
            <a:r>
              <a:rPr lang="en-US" u="sng" dirty="0"/>
              <a:t>Select</a:t>
            </a:r>
            <a:r>
              <a:rPr lang="en-US" dirty="0"/>
              <a:t> quality Comprehension Purpose </a:t>
            </a:r>
            <a:r>
              <a:rPr lang="en-US" dirty="0" smtClean="0"/>
              <a:t>Questions.</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11</a:t>
            </a:fld>
            <a:endParaRPr lang="en-US" dirty="0"/>
          </a:p>
        </p:txBody>
      </p:sp>
    </p:spTree>
    <p:extLst>
      <p:ext uri="{BB962C8B-B14F-4D97-AF65-F5344CB8AC3E}">
        <p14:creationId xmlns:p14="http://schemas.microsoft.com/office/powerpoint/2010/main" xmlns="" val="3926684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Purpose for reading?</a:t>
            </a:r>
            <a:endParaRPr lang="en-US" dirty="0"/>
          </a:p>
        </p:txBody>
      </p:sp>
      <p:sp>
        <p:nvSpPr>
          <p:cNvPr id="7" name="Text Placeholder 6"/>
          <p:cNvSpPr>
            <a:spLocks noGrp="1"/>
          </p:cNvSpPr>
          <p:nvPr>
            <p:ph type="body" idx="1"/>
          </p:nvPr>
        </p:nvSpPr>
        <p:spPr/>
        <p:txBody>
          <a:bodyPr>
            <a:normAutofit/>
          </a:bodyPr>
          <a:lstStyle/>
          <a:p>
            <a:r>
              <a:rPr lang="en-US" sz="2800" dirty="0" smtClean="0"/>
              <a:t>Why should we set a</a:t>
            </a:r>
            <a:endParaRPr lang="en-US" sz="28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12</a:t>
            </a:fld>
            <a:endParaRPr lang="en-US" dirty="0"/>
          </a:p>
        </p:txBody>
      </p:sp>
    </p:spTree>
    <p:extLst>
      <p:ext uri="{BB962C8B-B14F-4D97-AF65-F5344CB8AC3E}">
        <p14:creationId xmlns:p14="http://schemas.microsoft.com/office/powerpoint/2010/main" xmlns="" val="773202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Comprehension</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13</a:t>
            </a:fld>
            <a:endParaRPr lang="en-US"/>
          </a:p>
        </p:txBody>
      </p:sp>
      <p:sp>
        <p:nvSpPr>
          <p:cNvPr id="8" name="Rectangle 7"/>
          <p:cNvSpPr/>
          <p:nvPr/>
        </p:nvSpPr>
        <p:spPr>
          <a:xfrm>
            <a:off x="4572000" y="4648200"/>
            <a:ext cx="1969325"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7239000" y="4648200"/>
            <a:ext cx="10668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  </a:t>
            </a:r>
          </a:p>
        </p:txBody>
      </p:sp>
      <p:sp>
        <p:nvSpPr>
          <p:cNvPr id="7" name="Content Placeholder 6"/>
          <p:cNvSpPr>
            <a:spLocks noGrp="1"/>
          </p:cNvSpPr>
          <p:nvPr>
            <p:ph idx="1"/>
          </p:nvPr>
        </p:nvSpPr>
        <p:spPr/>
        <p:txBody>
          <a:bodyPr>
            <a:normAutofit/>
          </a:bodyPr>
          <a:lstStyle/>
          <a:p>
            <a:pPr marL="115888" indent="-115888">
              <a:buNone/>
            </a:pPr>
            <a:r>
              <a:rPr lang="en-US" dirty="0"/>
              <a:t> “Comprehension is the reason for reading.  If readers can read the words but do not understand what they are reading, they are not really reading.</a:t>
            </a:r>
          </a:p>
          <a:p>
            <a:pPr>
              <a:buNone/>
            </a:pPr>
            <a:endParaRPr lang="en-US" dirty="0"/>
          </a:p>
          <a:p>
            <a:pPr>
              <a:buNone/>
            </a:pPr>
            <a:r>
              <a:rPr lang="en-US" dirty="0"/>
              <a:t>   Good readers are both </a:t>
            </a:r>
            <a:r>
              <a:rPr lang="en-US" b="1" dirty="0"/>
              <a:t>purposeful</a:t>
            </a:r>
            <a:r>
              <a:rPr lang="en-US" dirty="0"/>
              <a:t> and </a:t>
            </a:r>
            <a:r>
              <a:rPr lang="en-US" b="1" dirty="0"/>
              <a:t>active</a:t>
            </a:r>
            <a:r>
              <a:rPr lang="en-US" dirty="0"/>
              <a:t>.”</a:t>
            </a:r>
          </a:p>
          <a:p>
            <a:pPr>
              <a:buNone/>
            </a:pPr>
            <a:r>
              <a:rPr lang="en-US" sz="2800" dirty="0"/>
              <a:t>								</a:t>
            </a:r>
            <a:r>
              <a:rPr lang="en-US" sz="1900" dirty="0"/>
              <a:t>(CIERA, 2003)</a:t>
            </a:r>
          </a:p>
        </p:txBody>
      </p:sp>
    </p:spTree>
    <p:extLst>
      <p:ext uri="{BB962C8B-B14F-4D97-AF65-F5344CB8AC3E}">
        <p14:creationId xmlns:p14="http://schemas.microsoft.com/office/powerpoint/2010/main" xmlns="" val="367721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a:defRPr/>
            </a:pPr>
            <a:r>
              <a:rPr lang="en-US" dirty="0"/>
              <a:t>Read </a:t>
            </a:r>
            <a:r>
              <a:rPr lang="en-US" i="1" dirty="0"/>
              <a:t>The House </a:t>
            </a:r>
            <a:r>
              <a:rPr lang="en-US" dirty="0"/>
              <a:t>silently.  </a:t>
            </a:r>
          </a:p>
          <a:p>
            <a:pPr marL="341313" indent="-341313">
              <a:defRPr/>
            </a:pPr>
            <a:r>
              <a:rPr lang="en-US" dirty="0"/>
              <a:t>Use a              </a:t>
            </a:r>
            <a:r>
              <a:rPr lang="en-US" dirty="0" smtClean="0"/>
              <a:t>highlighter </a:t>
            </a:r>
            <a:r>
              <a:rPr lang="en-US" dirty="0"/>
              <a:t>to highlight the important information as you read.</a:t>
            </a:r>
            <a:r>
              <a:rPr lang="en-US" dirty="0">
                <a:latin typeface="Gemelli" pitchFamily="2" charset="0"/>
              </a:rPr>
              <a:t> </a:t>
            </a:r>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14</a:t>
            </a:fld>
            <a:endParaRPr lang="en-US" dirty="0"/>
          </a:p>
        </p:txBody>
      </p:sp>
      <p:sp>
        <p:nvSpPr>
          <p:cNvPr id="6" name="WordArt 7"/>
          <p:cNvSpPr>
            <a:spLocks noChangeArrowheads="1" noChangeShapeType="1" noTextEdit="1"/>
          </p:cNvSpPr>
          <p:nvPr/>
        </p:nvSpPr>
        <p:spPr bwMode="auto">
          <a:xfrm>
            <a:off x="1905000" y="2590800"/>
            <a:ext cx="1143000" cy="4191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FFFF00"/>
                </a:solidFill>
                <a:latin typeface="Arial Black"/>
              </a:rPr>
              <a:t>yellow</a:t>
            </a:r>
          </a:p>
        </p:txBody>
      </p:sp>
      <p:grpSp>
        <p:nvGrpSpPr>
          <p:cNvPr id="9" name="Group 21"/>
          <p:cNvGrpSpPr>
            <a:grpSpLocks/>
          </p:cNvGrpSpPr>
          <p:nvPr/>
        </p:nvGrpSpPr>
        <p:grpSpPr bwMode="auto">
          <a:xfrm>
            <a:off x="7799337" y="990600"/>
            <a:ext cx="1152525" cy="1023938"/>
            <a:chOff x="7010400" y="4419600"/>
            <a:chExt cx="1841500" cy="1635125"/>
          </a:xfrm>
        </p:grpSpPr>
        <p:grpSp>
          <p:nvGrpSpPr>
            <p:cNvPr id="10" name="Group 9"/>
            <p:cNvGrpSpPr>
              <a:grpSpLocks noChangeAspect="1"/>
            </p:cNvGrpSpPr>
            <p:nvPr/>
          </p:nvGrpSpPr>
          <p:grpSpPr bwMode="auto">
            <a:xfrm>
              <a:off x="7010400" y="4419600"/>
              <a:ext cx="1841500" cy="1635125"/>
              <a:chOff x="4416" y="2784"/>
              <a:chExt cx="1160" cy="1030"/>
            </a:xfrm>
          </p:grpSpPr>
          <p:sp>
            <p:nvSpPr>
              <p:cNvPr id="12" name="AutoShape 8"/>
              <p:cNvSpPr>
                <a:spLocks noChangeAspect="1" noChangeArrowheads="1" noTextEdit="1"/>
              </p:cNvSpPr>
              <p:nvPr/>
            </p:nvSpPr>
            <p:spPr bwMode="auto">
              <a:xfrm>
                <a:off x="4416" y="2784"/>
                <a:ext cx="1160" cy="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 name="Freeform 10"/>
              <p:cNvSpPr>
                <a:spLocks/>
              </p:cNvSpPr>
              <p:nvPr/>
            </p:nvSpPr>
            <p:spPr bwMode="auto">
              <a:xfrm>
                <a:off x="4424" y="2796"/>
                <a:ext cx="1112" cy="1014"/>
              </a:xfrm>
              <a:custGeom>
                <a:avLst/>
                <a:gdLst>
                  <a:gd name="T0" fmla="*/ 950 w 1112"/>
                  <a:gd name="T1" fmla="*/ 116 h 1014"/>
                  <a:gd name="T2" fmla="*/ 950 w 1112"/>
                  <a:gd name="T3" fmla="*/ 116 h 1014"/>
                  <a:gd name="T4" fmla="*/ 960 w 1112"/>
                  <a:gd name="T5" fmla="*/ 164 h 1014"/>
                  <a:gd name="T6" fmla="*/ 982 w 1112"/>
                  <a:gd name="T7" fmla="*/ 250 h 1014"/>
                  <a:gd name="T8" fmla="*/ 1028 w 1112"/>
                  <a:gd name="T9" fmla="*/ 440 h 1014"/>
                  <a:gd name="T10" fmla="*/ 1112 w 1112"/>
                  <a:gd name="T11" fmla="*/ 792 h 1014"/>
                  <a:gd name="T12" fmla="*/ 160 w 1112"/>
                  <a:gd name="T13" fmla="*/ 1014 h 1014"/>
                  <a:gd name="T14" fmla="*/ 160 w 1112"/>
                  <a:gd name="T15" fmla="*/ 1014 h 1014"/>
                  <a:gd name="T16" fmla="*/ 92 w 1112"/>
                  <a:gd name="T17" fmla="*/ 712 h 1014"/>
                  <a:gd name="T18" fmla="*/ 42 w 1112"/>
                  <a:gd name="T19" fmla="*/ 488 h 1014"/>
                  <a:gd name="T20" fmla="*/ 12 w 1112"/>
                  <a:gd name="T21" fmla="*/ 354 h 1014"/>
                  <a:gd name="T22" fmla="*/ 12 w 1112"/>
                  <a:gd name="T23" fmla="*/ 354 h 1014"/>
                  <a:gd name="T24" fmla="*/ 4 w 1112"/>
                  <a:gd name="T25" fmla="*/ 298 h 1014"/>
                  <a:gd name="T26" fmla="*/ 0 w 1112"/>
                  <a:gd name="T27" fmla="*/ 254 h 1014"/>
                  <a:gd name="T28" fmla="*/ 0 w 1112"/>
                  <a:gd name="T29" fmla="*/ 214 h 1014"/>
                  <a:gd name="T30" fmla="*/ 952 w 1112"/>
                  <a:gd name="T31" fmla="*/ 0 h 1014"/>
                  <a:gd name="T32" fmla="*/ 952 w 1112"/>
                  <a:gd name="T33" fmla="*/ 0 h 1014"/>
                  <a:gd name="T34" fmla="*/ 950 w 1112"/>
                  <a:gd name="T35" fmla="*/ 10 h 1014"/>
                  <a:gd name="T36" fmla="*/ 946 w 1112"/>
                  <a:gd name="T37" fmla="*/ 36 h 1014"/>
                  <a:gd name="T38" fmla="*/ 944 w 1112"/>
                  <a:gd name="T39" fmla="*/ 54 h 1014"/>
                  <a:gd name="T40" fmla="*/ 944 w 1112"/>
                  <a:gd name="T41" fmla="*/ 72 h 1014"/>
                  <a:gd name="T42" fmla="*/ 946 w 1112"/>
                  <a:gd name="T43" fmla="*/ 94 h 1014"/>
                  <a:gd name="T44" fmla="*/ 950 w 1112"/>
                  <a:gd name="T45" fmla="*/ 116 h 1014"/>
                  <a:gd name="T46" fmla="*/ 950 w 1112"/>
                  <a:gd name="T47" fmla="*/ 116 h 10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2"/>
                  <a:gd name="T73" fmla="*/ 0 h 1014"/>
                  <a:gd name="T74" fmla="*/ 1112 w 1112"/>
                  <a:gd name="T75" fmla="*/ 1014 h 10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2" h="1014">
                    <a:moveTo>
                      <a:pt x="950" y="116"/>
                    </a:moveTo>
                    <a:lnTo>
                      <a:pt x="950" y="116"/>
                    </a:lnTo>
                    <a:lnTo>
                      <a:pt x="960" y="164"/>
                    </a:lnTo>
                    <a:lnTo>
                      <a:pt x="982" y="250"/>
                    </a:lnTo>
                    <a:lnTo>
                      <a:pt x="1028" y="440"/>
                    </a:lnTo>
                    <a:lnTo>
                      <a:pt x="1112" y="792"/>
                    </a:lnTo>
                    <a:lnTo>
                      <a:pt x="160" y="1014"/>
                    </a:lnTo>
                    <a:lnTo>
                      <a:pt x="92" y="712"/>
                    </a:lnTo>
                    <a:lnTo>
                      <a:pt x="42" y="488"/>
                    </a:lnTo>
                    <a:lnTo>
                      <a:pt x="12" y="354"/>
                    </a:lnTo>
                    <a:lnTo>
                      <a:pt x="4" y="298"/>
                    </a:lnTo>
                    <a:lnTo>
                      <a:pt x="0" y="254"/>
                    </a:lnTo>
                    <a:lnTo>
                      <a:pt x="0" y="214"/>
                    </a:lnTo>
                    <a:lnTo>
                      <a:pt x="952" y="0"/>
                    </a:lnTo>
                    <a:lnTo>
                      <a:pt x="950" y="10"/>
                    </a:lnTo>
                    <a:lnTo>
                      <a:pt x="946" y="36"/>
                    </a:lnTo>
                    <a:lnTo>
                      <a:pt x="944" y="54"/>
                    </a:lnTo>
                    <a:lnTo>
                      <a:pt x="944" y="72"/>
                    </a:lnTo>
                    <a:lnTo>
                      <a:pt x="946" y="94"/>
                    </a:lnTo>
                    <a:lnTo>
                      <a:pt x="950" y="116"/>
                    </a:lnTo>
                    <a:close/>
                  </a:path>
                </a:pathLst>
              </a:custGeom>
              <a:solidFill>
                <a:srgbClr val="B0B6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
              <p:cNvSpPr>
                <a:spLocks/>
              </p:cNvSpPr>
              <p:nvPr/>
            </p:nvSpPr>
            <p:spPr bwMode="auto">
              <a:xfrm>
                <a:off x="4420" y="2788"/>
                <a:ext cx="1152" cy="986"/>
              </a:xfrm>
              <a:custGeom>
                <a:avLst/>
                <a:gdLst>
                  <a:gd name="T0" fmla="*/ 984 w 1152"/>
                  <a:gd name="T1" fmla="*/ 116 h 986"/>
                  <a:gd name="T2" fmla="*/ 984 w 1152"/>
                  <a:gd name="T3" fmla="*/ 116 h 986"/>
                  <a:gd name="T4" fmla="*/ 1016 w 1152"/>
                  <a:gd name="T5" fmla="*/ 242 h 986"/>
                  <a:gd name="T6" fmla="*/ 1072 w 1152"/>
                  <a:gd name="T7" fmla="*/ 462 h 986"/>
                  <a:gd name="T8" fmla="*/ 1152 w 1152"/>
                  <a:gd name="T9" fmla="*/ 766 h 986"/>
                  <a:gd name="T10" fmla="*/ 180 w 1152"/>
                  <a:gd name="T11" fmla="*/ 986 h 986"/>
                  <a:gd name="T12" fmla="*/ 180 w 1152"/>
                  <a:gd name="T13" fmla="*/ 986 h 986"/>
                  <a:gd name="T14" fmla="*/ 104 w 1152"/>
                  <a:gd name="T15" fmla="*/ 694 h 986"/>
                  <a:gd name="T16" fmla="*/ 48 w 1152"/>
                  <a:gd name="T17" fmla="*/ 478 h 986"/>
                  <a:gd name="T18" fmla="*/ 16 w 1152"/>
                  <a:gd name="T19" fmla="*/ 348 h 986"/>
                  <a:gd name="T20" fmla="*/ 16 w 1152"/>
                  <a:gd name="T21" fmla="*/ 348 h 986"/>
                  <a:gd name="T22" fmla="*/ 6 w 1152"/>
                  <a:gd name="T23" fmla="*/ 296 h 986"/>
                  <a:gd name="T24" fmla="*/ 2 w 1152"/>
                  <a:gd name="T25" fmla="*/ 252 h 986"/>
                  <a:gd name="T26" fmla="*/ 0 w 1152"/>
                  <a:gd name="T27" fmla="*/ 210 h 986"/>
                  <a:gd name="T28" fmla="*/ 964 w 1152"/>
                  <a:gd name="T29" fmla="*/ 0 h 986"/>
                  <a:gd name="T30" fmla="*/ 964 w 1152"/>
                  <a:gd name="T31" fmla="*/ 0 h 986"/>
                  <a:gd name="T32" fmla="*/ 970 w 1152"/>
                  <a:gd name="T33" fmla="*/ 36 h 986"/>
                  <a:gd name="T34" fmla="*/ 976 w 1152"/>
                  <a:gd name="T35" fmla="*/ 72 h 986"/>
                  <a:gd name="T36" fmla="*/ 984 w 1152"/>
                  <a:gd name="T37" fmla="*/ 116 h 986"/>
                  <a:gd name="T38" fmla="*/ 984 w 1152"/>
                  <a:gd name="T39" fmla="*/ 116 h 9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2"/>
                  <a:gd name="T61" fmla="*/ 0 h 986"/>
                  <a:gd name="T62" fmla="*/ 1152 w 1152"/>
                  <a:gd name="T63" fmla="*/ 986 h 9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2" h="986">
                    <a:moveTo>
                      <a:pt x="984" y="116"/>
                    </a:moveTo>
                    <a:lnTo>
                      <a:pt x="984" y="116"/>
                    </a:lnTo>
                    <a:lnTo>
                      <a:pt x="1016" y="242"/>
                    </a:lnTo>
                    <a:lnTo>
                      <a:pt x="1072" y="462"/>
                    </a:lnTo>
                    <a:lnTo>
                      <a:pt x="1152" y="766"/>
                    </a:lnTo>
                    <a:lnTo>
                      <a:pt x="180" y="986"/>
                    </a:lnTo>
                    <a:lnTo>
                      <a:pt x="104" y="694"/>
                    </a:lnTo>
                    <a:lnTo>
                      <a:pt x="48" y="478"/>
                    </a:lnTo>
                    <a:lnTo>
                      <a:pt x="16" y="348"/>
                    </a:lnTo>
                    <a:lnTo>
                      <a:pt x="6" y="296"/>
                    </a:lnTo>
                    <a:lnTo>
                      <a:pt x="2" y="252"/>
                    </a:lnTo>
                    <a:lnTo>
                      <a:pt x="0" y="210"/>
                    </a:lnTo>
                    <a:lnTo>
                      <a:pt x="964" y="0"/>
                    </a:lnTo>
                    <a:lnTo>
                      <a:pt x="970" y="36"/>
                    </a:lnTo>
                    <a:lnTo>
                      <a:pt x="976" y="72"/>
                    </a:lnTo>
                    <a:lnTo>
                      <a:pt x="984" y="116"/>
                    </a:lnTo>
                    <a:close/>
                  </a:path>
                </a:pathLst>
              </a:custGeom>
              <a:solidFill>
                <a:srgbClr val="FEE6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2"/>
              <p:cNvSpPr>
                <a:spLocks/>
              </p:cNvSpPr>
              <p:nvPr/>
            </p:nvSpPr>
            <p:spPr bwMode="auto">
              <a:xfrm>
                <a:off x="4836" y="2894"/>
                <a:ext cx="162" cy="160"/>
              </a:xfrm>
              <a:custGeom>
                <a:avLst/>
                <a:gdLst>
                  <a:gd name="T0" fmla="*/ 158 w 162"/>
                  <a:gd name="T1" fmla="*/ 106 h 160"/>
                  <a:gd name="T2" fmla="*/ 158 w 162"/>
                  <a:gd name="T3" fmla="*/ 106 h 160"/>
                  <a:gd name="T4" fmla="*/ 152 w 162"/>
                  <a:gd name="T5" fmla="*/ 120 h 160"/>
                  <a:gd name="T6" fmla="*/ 142 w 162"/>
                  <a:gd name="T7" fmla="*/ 132 h 160"/>
                  <a:gd name="T8" fmla="*/ 132 w 162"/>
                  <a:gd name="T9" fmla="*/ 144 h 160"/>
                  <a:gd name="T10" fmla="*/ 118 w 162"/>
                  <a:gd name="T11" fmla="*/ 152 h 160"/>
                  <a:gd name="T12" fmla="*/ 104 w 162"/>
                  <a:gd name="T13" fmla="*/ 156 h 160"/>
                  <a:gd name="T14" fmla="*/ 88 w 162"/>
                  <a:gd name="T15" fmla="*/ 160 h 160"/>
                  <a:gd name="T16" fmla="*/ 72 w 162"/>
                  <a:gd name="T17" fmla="*/ 160 h 160"/>
                  <a:gd name="T18" fmla="*/ 56 w 162"/>
                  <a:gd name="T19" fmla="*/ 156 h 160"/>
                  <a:gd name="T20" fmla="*/ 56 w 162"/>
                  <a:gd name="T21" fmla="*/ 156 h 160"/>
                  <a:gd name="T22" fmla="*/ 40 w 162"/>
                  <a:gd name="T23" fmla="*/ 150 h 160"/>
                  <a:gd name="T24" fmla="*/ 28 w 162"/>
                  <a:gd name="T25" fmla="*/ 140 h 160"/>
                  <a:gd name="T26" fmla="*/ 16 w 162"/>
                  <a:gd name="T27" fmla="*/ 128 h 160"/>
                  <a:gd name="T28" fmla="*/ 8 w 162"/>
                  <a:gd name="T29" fmla="*/ 116 h 160"/>
                  <a:gd name="T30" fmla="*/ 2 w 162"/>
                  <a:gd name="T31" fmla="*/ 102 h 160"/>
                  <a:gd name="T32" fmla="*/ 0 w 162"/>
                  <a:gd name="T33" fmla="*/ 86 h 160"/>
                  <a:gd name="T34" fmla="*/ 0 w 162"/>
                  <a:gd name="T35" fmla="*/ 70 h 160"/>
                  <a:gd name="T36" fmla="*/ 2 w 162"/>
                  <a:gd name="T37" fmla="*/ 54 h 160"/>
                  <a:gd name="T38" fmla="*/ 2 w 162"/>
                  <a:gd name="T39" fmla="*/ 54 h 160"/>
                  <a:gd name="T40" fmla="*/ 10 w 162"/>
                  <a:gd name="T41" fmla="*/ 40 h 160"/>
                  <a:gd name="T42" fmla="*/ 18 w 162"/>
                  <a:gd name="T43" fmla="*/ 26 h 160"/>
                  <a:gd name="T44" fmla="*/ 30 w 162"/>
                  <a:gd name="T45" fmla="*/ 16 h 160"/>
                  <a:gd name="T46" fmla="*/ 42 w 162"/>
                  <a:gd name="T47" fmla="*/ 8 h 160"/>
                  <a:gd name="T48" fmla="*/ 58 w 162"/>
                  <a:gd name="T49" fmla="*/ 2 h 160"/>
                  <a:gd name="T50" fmla="*/ 74 w 162"/>
                  <a:gd name="T51" fmla="*/ 0 h 160"/>
                  <a:gd name="T52" fmla="*/ 90 w 162"/>
                  <a:gd name="T53" fmla="*/ 0 h 160"/>
                  <a:gd name="T54" fmla="*/ 106 w 162"/>
                  <a:gd name="T55" fmla="*/ 4 h 160"/>
                  <a:gd name="T56" fmla="*/ 106 w 162"/>
                  <a:gd name="T57" fmla="*/ 4 h 160"/>
                  <a:gd name="T58" fmla="*/ 120 w 162"/>
                  <a:gd name="T59" fmla="*/ 10 h 160"/>
                  <a:gd name="T60" fmla="*/ 134 w 162"/>
                  <a:gd name="T61" fmla="*/ 20 h 160"/>
                  <a:gd name="T62" fmla="*/ 144 w 162"/>
                  <a:gd name="T63" fmla="*/ 30 h 160"/>
                  <a:gd name="T64" fmla="*/ 154 w 162"/>
                  <a:gd name="T65" fmla="*/ 44 h 160"/>
                  <a:gd name="T66" fmla="*/ 160 w 162"/>
                  <a:gd name="T67" fmla="*/ 58 h 160"/>
                  <a:gd name="T68" fmla="*/ 162 w 162"/>
                  <a:gd name="T69" fmla="*/ 74 h 160"/>
                  <a:gd name="T70" fmla="*/ 162 w 162"/>
                  <a:gd name="T71" fmla="*/ 90 h 160"/>
                  <a:gd name="T72" fmla="*/ 158 w 162"/>
                  <a:gd name="T73" fmla="*/ 106 h 160"/>
                  <a:gd name="T74" fmla="*/ 158 w 162"/>
                  <a:gd name="T75" fmla="*/ 106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160"/>
                  <a:gd name="T116" fmla="*/ 162 w 162"/>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160">
                    <a:moveTo>
                      <a:pt x="158" y="106"/>
                    </a:moveTo>
                    <a:lnTo>
                      <a:pt x="158" y="106"/>
                    </a:lnTo>
                    <a:lnTo>
                      <a:pt x="152" y="120"/>
                    </a:lnTo>
                    <a:lnTo>
                      <a:pt x="142" y="132"/>
                    </a:lnTo>
                    <a:lnTo>
                      <a:pt x="132" y="144"/>
                    </a:lnTo>
                    <a:lnTo>
                      <a:pt x="118" y="152"/>
                    </a:lnTo>
                    <a:lnTo>
                      <a:pt x="104" y="156"/>
                    </a:lnTo>
                    <a:lnTo>
                      <a:pt x="88" y="160"/>
                    </a:lnTo>
                    <a:lnTo>
                      <a:pt x="72" y="160"/>
                    </a:lnTo>
                    <a:lnTo>
                      <a:pt x="56" y="156"/>
                    </a:lnTo>
                    <a:lnTo>
                      <a:pt x="40" y="150"/>
                    </a:lnTo>
                    <a:lnTo>
                      <a:pt x="28" y="140"/>
                    </a:lnTo>
                    <a:lnTo>
                      <a:pt x="16" y="128"/>
                    </a:lnTo>
                    <a:lnTo>
                      <a:pt x="8" y="116"/>
                    </a:lnTo>
                    <a:lnTo>
                      <a:pt x="2" y="102"/>
                    </a:lnTo>
                    <a:lnTo>
                      <a:pt x="0" y="86"/>
                    </a:lnTo>
                    <a:lnTo>
                      <a:pt x="0" y="70"/>
                    </a:lnTo>
                    <a:lnTo>
                      <a:pt x="2" y="54"/>
                    </a:lnTo>
                    <a:lnTo>
                      <a:pt x="10" y="40"/>
                    </a:lnTo>
                    <a:lnTo>
                      <a:pt x="18" y="26"/>
                    </a:lnTo>
                    <a:lnTo>
                      <a:pt x="30" y="16"/>
                    </a:lnTo>
                    <a:lnTo>
                      <a:pt x="42" y="8"/>
                    </a:lnTo>
                    <a:lnTo>
                      <a:pt x="58" y="2"/>
                    </a:lnTo>
                    <a:lnTo>
                      <a:pt x="74" y="0"/>
                    </a:lnTo>
                    <a:lnTo>
                      <a:pt x="90" y="0"/>
                    </a:lnTo>
                    <a:lnTo>
                      <a:pt x="106" y="4"/>
                    </a:lnTo>
                    <a:lnTo>
                      <a:pt x="120" y="10"/>
                    </a:lnTo>
                    <a:lnTo>
                      <a:pt x="134" y="20"/>
                    </a:lnTo>
                    <a:lnTo>
                      <a:pt x="144" y="30"/>
                    </a:lnTo>
                    <a:lnTo>
                      <a:pt x="154" y="44"/>
                    </a:lnTo>
                    <a:lnTo>
                      <a:pt x="160" y="58"/>
                    </a:lnTo>
                    <a:lnTo>
                      <a:pt x="162" y="74"/>
                    </a:lnTo>
                    <a:lnTo>
                      <a:pt x="162" y="90"/>
                    </a:lnTo>
                    <a:lnTo>
                      <a:pt x="158" y="106"/>
                    </a:lnTo>
                    <a:close/>
                  </a:path>
                </a:pathLst>
              </a:custGeom>
              <a:solidFill>
                <a:srgbClr val="DDC8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3"/>
              <p:cNvSpPr>
                <a:spLocks/>
              </p:cNvSpPr>
              <p:nvPr/>
            </p:nvSpPr>
            <p:spPr bwMode="auto">
              <a:xfrm>
                <a:off x="4844" y="2914"/>
                <a:ext cx="52" cy="116"/>
              </a:xfrm>
              <a:custGeom>
                <a:avLst/>
                <a:gdLst>
                  <a:gd name="T0" fmla="*/ 8 w 52"/>
                  <a:gd name="T1" fmla="*/ 32 h 116"/>
                  <a:gd name="T2" fmla="*/ 8 w 52"/>
                  <a:gd name="T3" fmla="*/ 32 h 116"/>
                  <a:gd name="T4" fmla="*/ 10 w 52"/>
                  <a:gd name="T5" fmla="*/ 16 h 116"/>
                  <a:gd name="T6" fmla="*/ 16 w 52"/>
                  <a:gd name="T7" fmla="*/ 0 h 116"/>
                  <a:gd name="T8" fmla="*/ 16 w 52"/>
                  <a:gd name="T9" fmla="*/ 0 h 116"/>
                  <a:gd name="T10" fmla="*/ 8 w 52"/>
                  <a:gd name="T11" fmla="*/ 10 h 116"/>
                  <a:gd name="T12" fmla="*/ 4 w 52"/>
                  <a:gd name="T13" fmla="*/ 22 h 116"/>
                  <a:gd name="T14" fmla="*/ 0 w 52"/>
                  <a:gd name="T15" fmla="*/ 34 h 116"/>
                  <a:gd name="T16" fmla="*/ 0 w 52"/>
                  <a:gd name="T17" fmla="*/ 48 h 116"/>
                  <a:gd name="T18" fmla="*/ 0 w 52"/>
                  <a:gd name="T19" fmla="*/ 48 h 116"/>
                  <a:gd name="T20" fmla="*/ 0 w 52"/>
                  <a:gd name="T21" fmla="*/ 58 h 116"/>
                  <a:gd name="T22" fmla="*/ 2 w 52"/>
                  <a:gd name="T23" fmla="*/ 68 h 116"/>
                  <a:gd name="T24" fmla="*/ 6 w 52"/>
                  <a:gd name="T25" fmla="*/ 78 h 116"/>
                  <a:gd name="T26" fmla="*/ 12 w 52"/>
                  <a:gd name="T27" fmla="*/ 88 h 116"/>
                  <a:gd name="T28" fmla="*/ 18 w 52"/>
                  <a:gd name="T29" fmla="*/ 96 h 116"/>
                  <a:gd name="T30" fmla="*/ 24 w 52"/>
                  <a:gd name="T31" fmla="*/ 104 h 116"/>
                  <a:gd name="T32" fmla="*/ 32 w 52"/>
                  <a:gd name="T33" fmla="*/ 110 h 116"/>
                  <a:gd name="T34" fmla="*/ 42 w 52"/>
                  <a:gd name="T35" fmla="*/ 116 h 116"/>
                  <a:gd name="T36" fmla="*/ 52 w 52"/>
                  <a:gd name="T37" fmla="*/ 102 h 116"/>
                  <a:gd name="T38" fmla="*/ 52 w 52"/>
                  <a:gd name="T39" fmla="*/ 102 h 116"/>
                  <a:gd name="T40" fmla="*/ 42 w 52"/>
                  <a:gd name="T41" fmla="*/ 96 h 116"/>
                  <a:gd name="T42" fmla="*/ 34 w 52"/>
                  <a:gd name="T43" fmla="*/ 90 h 116"/>
                  <a:gd name="T44" fmla="*/ 28 w 52"/>
                  <a:gd name="T45" fmla="*/ 82 h 116"/>
                  <a:gd name="T46" fmla="*/ 20 w 52"/>
                  <a:gd name="T47" fmla="*/ 74 h 116"/>
                  <a:gd name="T48" fmla="*/ 16 w 52"/>
                  <a:gd name="T49" fmla="*/ 64 h 116"/>
                  <a:gd name="T50" fmla="*/ 12 w 52"/>
                  <a:gd name="T51" fmla="*/ 54 h 116"/>
                  <a:gd name="T52" fmla="*/ 10 w 52"/>
                  <a:gd name="T53" fmla="*/ 44 h 116"/>
                  <a:gd name="T54" fmla="*/ 8 w 52"/>
                  <a:gd name="T55" fmla="*/ 32 h 116"/>
                  <a:gd name="T56" fmla="*/ 8 w 52"/>
                  <a:gd name="T57" fmla="*/ 32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116"/>
                  <a:gd name="T89" fmla="*/ 52 w 52"/>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116">
                    <a:moveTo>
                      <a:pt x="8" y="32"/>
                    </a:moveTo>
                    <a:lnTo>
                      <a:pt x="8" y="32"/>
                    </a:lnTo>
                    <a:lnTo>
                      <a:pt x="10" y="16"/>
                    </a:lnTo>
                    <a:lnTo>
                      <a:pt x="16" y="0"/>
                    </a:lnTo>
                    <a:lnTo>
                      <a:pt x="8" y="10"/>
                    </a:lnTo>
                    <a:lnTo>
                      <a:pt x="4" y="22"/>
                    </a:lnTo>
                    <a:lnTo>
                      <a:pt x="0" y="34"/>
                    </a:lnTo>
                    <a:lnTo>
                      <a:pt x="0" y="48"/>
                    </a:lnTo>
                    <a:lnTo>
                      <a:pt x="0" y="58"/>
                    </a:lnTo>
                    <a:lnTo>
                      <a:pt x="2" y="68"/>
                    </a:lnTo>
                    <a:lnTo>
                      <a:pt x="6" y="78"/>
                    </a:lnTo>
                    <a:lnTo>
                      <a:pt x="12" y="88"/>
                    </a:lnTo>
                    <a:lnTo>
                      <a:pt x="18" y="96"/>
                    </a:lnTo>
                    <a:lnTo>
                      <a:pt x="24" y="104"/>
                    </a:lnTo>
                    <a:lnTo>
                      <a:pt x="32" y="110"/>
                    </a:lnTo>
                    <a:lnTo>
                      <a:pt x="42" y="116"/>
                    </a:lnTo>
                    <a:lnTo>
                      <a:pt x="52" y="102"/>
                    </a:lnTo>
                    <a:lnTo>
                      <a:pt x="42" y="96"/>
                    </a:lnTo>
                    <a:lnTo>
                      <a:pt x="34" y="90"/>
                    </a:lnTo>
                    <a:lnTo>
                      <a:pt x="28" y="82"/>
                    </a:lnTo>
                    <a:lnTo>
                      <a:pt x="20" y="74"/>
                    </a:lnTo>
                    <a:lnTo>
                      <a:pt x="16" y="64"/>
                    </a:lnTo>
                    <a:lnTo>
                      <a:pt x="12" y="54"/>
                    </a:lnTo>
                    <a:lnTo>
                      <a:pt x="10" y="44"/>
                    </a:lnTo>
                    <a:lnTo>
                      <a:pt x="8" y="32"/>
                    </a:lnTo>
                    <a:close/>
                  </a:path>
                </a:pathLst>
              </a:custGeom>
              <a:solidFill>
                <a:srgbClr val="837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4"/>
              <p:cNvSpPr>
                <a:spLocks/>
              </p:cNvSpPr>
              <p:nvPr/>
            </p:nvSpPr>
            <p:spPr bwMode="auto">
              <a:xfrm>
                <a:off x="4886" y="2992"/>
                <a:ext cx="108" cy="48"/>
              </a:xfrm>
              <a:custGeom>
                <a:avLst/>
                <a:gdLst>
                  <a:gd name="T0" fmla="*/ 108 w 108"/>
                  <a:gd name="T1" fmla="*/ 0 h 48"/>
                  <a:gd name="T2" fmla="*/ 108 w 108"/>
                  <a:gd name="T3" fmla="*/ 0 h 48"/>
                  <a:gd name="T4" fmla="*/ 96 w 108"/>
                  <a:gd name="T5" fmla="*/ 14 h 48"/>
                  <a:gd name="T6" fmla="*/ 80 w 108"/>
                  <a:gd name="T7" fmla="*/ 24 h 48"/>
                  <a:gd name="T8" fmla="*/ 64 w 108"/>
                  <a:gd name="T9" fmla="*/ 30 h 48"/>
                  <a:gd name="T10" fmla="*/ 46 w 108"/>
                  <a:gd name="T11" fmla="*/ 32 h 48"/>
                  <a:gd name="T12" fmla="*/ 46 w 108"/>
                  <a:gd name="T13" fmla="*/ 32 h 48"/>
                  <a:gd name="T14" fmla="*/ 26 w 108"/>
                  <a:gd name="T15" fmla="*/ 30 h 48"/>
                  <a:gd name="T16" fmla="*/ 10 w 108"/>
                  <a:gd name="T17" fmla="*/ 24 h 48"/>
                  <a:gd name="T18" fmla="*/ 0 w 108"/>
                  <a:gd name="T19" fmla="*/ 38 h 48"/>
                  <a:gd name="T20" fmla="*/ 0 w 108"/>
                  <a:gd name="T21" fmla="*/ 38 h 48"/>
                  <a:gd name="T22" fmla="*/ 18 w 108"/>
                  <a:gd name="T23" fmla="*/ 44 h 48"/>
                  <a:gd name="T24" fmla="*/ 26 w 108"/>
                  <a:gd name="T25" fmla="*/ 46 h 48"/>
                  <a:gd name="T26" fmla="*/ 36 w 108"/>
                  <a:gd name="T27" fmla="*/ 48 h 48"/>
                  <a:gd name="T28" fmla="*/ 36 w 108"/>
                  <a:gd name="T29" fmla="*/ 48 h 48"/>
                  <a:gd name="T30" fmla="*/ 48 w 108"/>
                  <a:gd name="T31" fmla="*/ 46 h 48"/>
                  <a:gd name="T32" fmla="*/ 60 w 108"/>
                  <a:gd name="T33" fmla="*/ 44 h 48"/>
                  <a:gd name="T34" fmla="*/ 70 w 108"/>
                  <a:gd name="T35" fmla="*/ 40 h 48"/>
                  <a:gd name="T36" fmla="*/ 80 w 108"/>
                  <a:gd name="T37" fmla="*/ 34 h 48"/>
                  <a:gd name="T38" fmla="*/ 88 w 108"/>
                  <a:gd name="T39" fmla="*/ 28 h 48"/>
                  <a:gd name="T40" fmla="*/ 96 w 108"/>
                  <a:gd name="T41" fmla="*/ 20 h 48"/>
                  <a:gd name="T42" fmla="*/ 102 w 108"/>
                  <a:gd name="T43" fmla="*/ 10 h 48"/>
                  <a:gd name="T44" fmla="*/ 108 w 108"/>
                  <a:gd name="T45" fmla="*/ 0 h 48"/>
                  <a:gd name="T46" fmla="*/ 108 w 10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48"/>
                  <a:gd name="T74" fmla="*/ 108 w 10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48">
                    <a:moveTo>
                      <a:pt x="108" y="0"/>
                    </a:moveTo>
                    <a:lnTo>
                      <a:pt x="108" y="0"/>
                    </a:lnTo>
                    <a:lnTo>
                      <a:pt x="96" y="14"/>
                    </a:lnTo>
                    <a:lnTo>
                      <a:pt x="80" y="24"/>
                    </a:lnTo>
                    <a:lnTo>
                      <a:pt x="64" y="30"/>
                    </a:lnTo>
                    <a:lnTo>
                      <a:pt x="46" y="32"/>
                    </a:lnTo>
                    <a:lnTo>
                      <a:pt x="26" y="30"/>
                    </a:lnTo>
                    <a:lnTo>
                      <a:pt x="10" y="24"/>
                    </a:lnTo>
                    <a:lnTo>
                      <a:pt x="0" y="38"/>
                    </a:lnTo>
                    <a:lnTo>
                      <a:pt x="18" y="44"/>
                    </a:lnTo>
                    <a:lnTo>
                      <a:pt x="26" y="46"/>
                    </a:lnTo>
                    <a:lnTo>
                      <a:pt x="36" y="48"/>
                    </a:lnTo>
                    <a:lnTo>
                      <a:pt x="48" y="46"/>
                    </a:lnTo>
                    <a:lnTo>
                      <a:pt x="60" y="44"/>
                    </a:lnTo>
                    <a:lnTo>
                      <a:pt x="70" y="40"/>
                    </a:lnTo>
                    <a:lnTo>
                      <a:pt x="80" y="34"/>
                    </a:lnTo>
                    <a:lnTo>
                      <a:pt x="88" y="28"/>
                    </a:lnTo>
                    <a:lnTo>
                      <a:pt x="96" y="20"/>
                    </a:lnTo>
                    <a:lnTo>
                      <a:pt x="102" y="10"/>
                    </a:lnTo>
                    <a:lnTo>
                      <a:pt x="108" y="0"/>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5"/>
              <p:cNvSpPr>
                <a:spLocks/>
              </p:cNvSpPr>
              <p:nvPr/>
            </p:nvSpPr>
            <p:spPr bwMode="auto">
              <a:xfrm>
                <a:off x="4852" y="2872"/>
                <a:ext cx="156" cy="152"/>
              </a:xfrm>
              <a:custGeom>
                <a:avLst/>
                <a:gdLst>
                  <a:gd name="T0" fmla="*/ 156 w 156"/>
                  <a:gd name="T1" fmla="*/ 76 h 152"/>
                  <a:gd name="T2" fmla="*/ 156 w 156"/>
                  <a:gd name="T3" fmla="*/ 76 h 152"/>
                  <a:gd name="T4" fmla="*/ 154 w 156"/>
                  <a:gd name="T5" fmla="*/ 92 h 152"/>
                  <a:gd name="T6" fmla="*/ 150 w 156"/>
                  <a:gd name="T7" fmla="*/ 106 h 152"/>
                  <a:gd name="T8" fmla="*/ 142 w 156"/>
                  <a:gd name="T9" fmla="*/ 118 h 152"/>
                  <a:gd name="T10" fmla="*/ 132 w 156"/>
                  <a:gd name="T11" fmla="*/ 130 h 152"/>
                  <a:gd name="T12" fmla="*/ 122 w 156"/>
                  <a:gd name="T13" fmla="*/ 140 h 152"/>
                  <a:gd name="T14" fmla="*/ 108 w 156"/>
                  <a:gd name="T15" fmla="*/ 146 h 152"/>
                  <a:gd name="T16" fmla="*/ 94 w 156"/>
                  <a:gd name="T17" fmla="*/ 150 h 152"/>
                  <a:gd name="T18" fmla="*/ 78 w 156"/>
                  <a:gd name="T19" fmla="*/ 152 h 152"/>
                  <a:gd name="T20" fmla="*/ 78 w 156"/>
                  <a:gd name="T21" fmla="*/ 152 h 152"/>
                  <a:gd name="T22" fmla="*/ 62 w 156"/>
                  <a:gd name="T23" fmla="*/ 150 h 152"/>
                  <a:gd name="T24" fmla="*/ 46 w 156"/>
                  <a:gd name="T25" fmla="*/ 146 h 152"/>
                  <a:gd name="T26" fmla="*/ 34 w 156"/>
                  <a:gd name="T27" fmla="*/ 140 h 152"/>
                  <a:gd name="T28" fmla="*/ 22 w 156"/>
                  <a:gd name="T29" fmla="*/ 130 h 152"/>
                  <a:gd name="T30" fmla="*/ 12 w 156"/>
                  <a:gd name="T31" fmla="*/ 118 h 152"/>
                  <a:gd name="T32" fmla="*/ 6 w 156"/>
                  <a:gd name="T33" fmla="*/ 106 h 152"/>
                  <a:gd name="T34" fmla="*/ 0 w 156"/>
                  <a:gd name="T35" fmla="*/ 92 h 152"/>
                  <a:gd name="T36" fmla="*/ 0 w 156"/>
                  <a:gd name="T37" fmla="*/ 76 h 152"/>
                  <a:gd name="T38" fmla="*/ 0 w 156"/>
                  <a:gd name="T39" fmla="*/ 76 h 152"/>
                  <a:gd name="T40" fmla="*/ 0 w 156"/>
                  <a:gd name="T41" fmla="*/ 60 h 152"/>
                  <a:gd name="T42" fmla="*/ 6 w 156"/>
                  <a:gd name="T43" fmla="*/ 46 h 152"/>
                  <a:gd name="T44" fmla="*/ 12 w 156"/>
                  <a:gd name="T45" fmla="*/ 34 h 152"/>
                  <a:gd name="T46" fmla="*/ 22 w 156"/>
                  <a:gd name="T47" fmla="*/ 22 h 152"/>
                  <a:gd name="T48" fmla="*/ 34 w 156"/>
                  <a:gd name="T49" fmla="*/ 12 h 152"/>
                  <a:gd name="T50" fmla="*/ 46 w 156"/>
                  <a:gd name="T51" fmla="*/ 6 h 152"/>
                  <a:gd name="T52" fmla="*/ 62 w 156"/>
                  <a:gd name="T53" fmla="*/ 2 h 152"/>
                  <a:gd name="T54" fmla="*/ 78 w 156"/>
                  <a:gd name="T55" fmla="*/ 0 h 152"/>
                  <a:gd name="T56" fmla="*/ 78 w 156"/>
                  <a:gd name="T57" fmla="*/ 0 h 152"/>
                  <a:gd name="T58" fmla="*/ 94 w 156"/>
                  <a:gd name="T59" fmla="*/ 2 h 152"/>
                  <a:gd name="T60" fmla="*/ 108 w 156"/>
                  <a:gd name="T61" fmla="*/ 6 h 152"/>
                  <a:gd name="T62" fmla="*/ 122 w 156"/>
                  <a:gd name="T63" fmla="*/ 12 h 152"/>
                  <a:gd name="T64" fmla="*/ 132 w 156"/>
                  <a:gd name="T65" fmla="*/ 22 h 152"/>
                  <a:gd name="T66" fmla="*/ 142 w 156"/>
                  <a:gd name="T67" fmla="*/ 34 h 152"/>
                  <a:gd name="T68" fmla="*/ 150 w 156"/>
                  <a:gd name="T69" fmla="*/ 46 h 152"/>
                  <a:gd name="T70" fmla="*/ 154 w 156"/>
                  <a:gd name="T71" fmla="*/ 60 h 152"/>
                  <a:gd name="T72" fmla="*/ 156 w 156"/>
                  <a:gd name="T73" fmla="*/ 76 h 152"/>
                  <a:gd name="T74" fmla="*/ 156 w 156"/>
                  <a:gd name="T75" fmla="*/ 76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2"/>
                  <a:gd name="T116" fmla="*/ 156 w 156"/>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2">
                    <a:moveTo>
                      <a:pt x="156" y="76"/>
                    </a:moveTo>
                    <a:lnTo>
                      <a:pt x="156" y="76"/>
                    </a:lnTo>
                    <a:lnTo>
                      <a:pt x="154" y="92"/>
                    </a:lnTo>
                    <a:lnTo>
                      <a:pt x="150" y="106"/>
                    </a:lnTo>
                    <a:lnTo>
                      <a:pt x="142" y="118"/>
                    </a:lnTo>
                    <a:lnTo>
                      <a:pt x="132" y="130"/>
                    </a:lnTo>
                    <a:lnTo>
                      <a:pt x="122" y="140"/>
                    </a:lnTo>
                    <a:lnTo>
                      <a:pt x="108" y="146"/>
                    </a:lnTo>
                    <a:lnTo>
                      <a:pt x="94" y="150"/>
                    </a:lnTo>
                    <a:lnTo>
                      <a:pt x="78" y="152"/>
                    </a:lnTo>
                    <a:lnTo>
                      <a:pt x="62" y="150"/>
                    </a:lnTo>
                    <a:lnTo>
                      <a:pt x="46" y="146"/>
                    </a:lnTo>
                    <a:lnTo>
                      <a:pt x="34" y="140"/>
                    </a:lnTo>
                    <a:lnTo>
                      <a:pt x="22" y="130"/>
                    </a:lnTo>
                    <a:lnTo>
                      <a:pt x="12" y="118"/>
                    </a:lnTo>
                    <a:lnTo>
                      <a:pt x="6" y="106"/>
                    </a:lnTo>
                    <a:lnTo>
                      <a:pt x="0" y="92"/>
                    </a:lnTo>
                    <a:lnTo>
                      <a:pt x="0" y="76"/>
                    </a:lnTo>
                    <a:lnTo>
                      <a:pt x="0" y="60"/>
                    </a:lnTo>
                    <a:lnTo>
                      <a:pt x="6" y="46"/>
                    </a:lnTo>
                    <a:lnTo>
                      <a:pt x="12" y="34"/>
                    </a:lnTo>
                    <a:lnTo>
                      <a:pt x="22" y="22"/>
                    </a:lnTo>
                    <a:lnTo>
                      <a:pt x="34" y="12"/>
                    </a:lnTo>
                    <a:lnTo>
                      <a:pt x="46" y="6"/>
                    </a:lnTo>
                    <a:lnTo>
                      <a:pt x="62" y="2"/>
                    </a:lnTo>
                    <a:lnTo>
                      <a:pt x="78" y="0"/>
                    </a:lnTo>
                    <a:lnTo>
                      <a:pt x="94" y="2"/>
                    </a:lnTo>
                    <a:lnTo>
                      <a:pt x="108" y="6"/>
                    </a:lnTo>
                    <a:lnTo>
                      <a:pt x="122" y="12"/>
                    </a:lnTo>
                    <a:lnTo>
                      <a:pt x="132" y="22"/>
                    </a:lnTo>
                    <a:lnTo>
                      <a:pt x="142" y="34"/>
                    </a:lnTo>
                    <a:lnTo>
                      <a:pt x="150" y="46"/>
                    </a:lnTo>
                    <a:lnTo>
                      <a:pt x="154" y="60"/>
                    </a:lnTo>
                    <a:lnTo>
                      <a:pt x="156" y="76"/>
                    </a:lnTo>
                    <a:close/>
                  </a:path>
                </a:pathLst>
              </a:custGeom>
              <a:solidFill>
                <a:srgbClr val="B7AE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6"/>
              <p:cNvSpPr>
                <a:spLocks/>
              </p:cNvSpPr>
              <p:nvPr/>
            </p:nvSpPr>
            <p:spPr bwMode="auto">
              <a:xfrm>
                <a:off x="4896" y="2956"/>
                <a:ext cx="108" cy="68"/>
              </a:xfrm>
              <a:custGeom>
                <a:avLst/>
                <a:gdLst>
                  <a:gd name="T0" fmla="*/ 108 w 108"/>
                  <a:gd name="T1" fmla="*/ 16 h 68"/>
                  <a:gd name="T2" fmla="*/ 78 w 108"/>
                  <a:gd name="T3" fmla="*/ 0 h 68"/>
                  <a:gd name="T4" fmla="*/ 14 w 108"/>
                  <a:gd name="T5" fmla="*/ 26 h 68"/>
                  <a:gd name="T6" fmla="*/ 0 w 108"/>
                  <a:gd name="T7" fmla="*/ 60 h 68"/>
                  <a:gd name="T8" fmla="*/ 0 w 108"/>
                  <a:gd name="T9" fmla="*/ 60 h 68"/>
                  <a:gd name="T10" fmla="*/ 16 w 108"/>
                  <a:gd name="T11" fmla="*/ 66 h 68"/>
                  <a:gd name="T12" fmla="*/ 34 w 108"/>
                  <a:gd name="T13" fmla="*/ 68 h 68"/>
                  <a:gd name="T14" fmla="*/ 34 w 108"/>
                  <a:gd name="T15" fmla="*/ 68 h 68"/>
                  <a:gd name="T16" fmla="*/ 46 w 108"/>
                  <a:gd name="T17" fmla="*/ 68 h 68"/>
                  <a:gd name="T18" fmla="*/ 58 w 108"/>
                  <a:gd name="T19" fmla="*/ 64 h 68"/>
                  <a:gd name="T20" fmla="*/ 70 w 108"/>
                  <a:gd name="T21" fmla="*/ 60 h 68"/>
                  <a:gd name="T22" fmla="*/ 80 w 108"/>
                  <a:gd name="T23" fmla="*/ 54 h 68"/>
                  <a:gd name="T24" fmla="*/ 90 w 108"/>
                  <a:gd name="T25" fmla="*/ 46 h 68"/>
                  <a:gd name="T26" fmla="*/ 98 w 108"/>
                  <a:gd name="T27" fmla="*/ 36 h 68"/>
                  <a:gd name="T28" fmla="*/ 104 w 108"/>
                  <a:gd name="T29" fmla="*/ 26 h 68"/>
                  <a:gd name="T30" fmla="*/ 108 w 108"/>
                  <a:gd name="T31" fmla="*/ 16 h 68"/>
                  <a:gd name="T32" fmla="*/ 108 w 108"/>
                  <a:gd name="T33" fmla="*/ 1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68"/>
                  <a:gd name="T53" fmla="*/ 108 w 10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68">
                    <a:moveTo>
                      <a:pt x="108" y="16"/>
                    </a:moveTo>
                    <a:lnTo>
                      <a:pt x="78" y="0"/>
                    </a:lnTo>
                    <a:lnTo>
                      <a:pt x="14" y="26"/>
                    </a:lnTo>
                    <a:lnTo>
                      <a:pt x="0" y="60"/>
                    </a:lnTo>
                    <a:lnTo>
                      <a:pt x="16" y="66"/>
                    </a:lnTo>
                    <a:lnTo>
                      <a:pt x="34" y="68"/>
                    </a:lnTo>
                    <a:lnTo>
                      <a:pt x="46" y="68"/>
                    </a:lnTo>
                    <a:lnTo>
                      <a:pt x="58" y="64"/>
                    </a:lnTo>
                    <a:lnTo>
                      <a:pt x="70" y="60"/>
                    </a:lnTo>
                    <a:lnTo>
                      <a:pt x="80" y="54"/>
                    </a:lnTo>
                    <a:lnTo>
                      <a:pt x="90" y="46"/>
                    </a:lnTo>
                    <a:lnTo>
                      <a:pt x="98" y="36"/>
                    </a:lnTo>
                    <a:lnTo>
                      <a:pt x="104" y="26"/>
                    </a:lnTo>
                    <a:lnTo>
                      <a:pt x="108" y="16"/>
                    </a:lnTo>
                    <a:close/>
                  </a:path>
                </a:pathLst>
              </a:custGeom>
              <a:solidFill>
                <a:srgbClr val="A59C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7"/>
              <p:cNvSpPr>
                <a:spLocks/>
              </p:cNvSpPr>
              <p:nvPr/>
            </p:nvSpPr>
            <p:spPr bwMode="auto">
              <a:xfrm>
                <a:off x="4884" y="2904"/>
                <a:ext cx="70" cy="84"/>
              </a:xfrm>
              <a:custGeom>
                <a:avLst/>
                <a:gdLst>
                  <a:gd name="T0" fmla="*/ 38 w 70"/>
                  <a:gd name="T1" fmla="*/ 0 h 84"/>
                  <a:gd name="T2" fmla="*/ 38 w 70"/>
                  <a:gd name="T3" fmla="*/ 0 h 84"/>
                  <a:gd name="T4" fmla="*/ 28 w 70"/>
                  <a:gd name="T5" fmla="*/ 4 h 84"/>
                  <a:gd name="T6" fmla="*/ 22 w 70"/>
                  <a:gd name="T7" fmla="*/ 8 h 84"/>
                  <a:gd name="T8" fmla="*/ 14 w 70"/>
                  <a:gd name="T9" fmla="*/ 12 h 84"/>
                  <a:gd name="T10" fmla="*/ 8 w 70"/>
                  <a:gd name="T11" fmla="*/ 18 h 84"/>
                  <a:gd name="T12" fmla="*/ 4 w 70"/>
                  <a:gd name="T13" fmla="*/ 26 h 84"/>
                  <a:gd name="T14" fmla="*/ 2 w 70"/>
                  <a:gd name="T15" fmla="*/ 34 h 84"/>
                  <a:gd name="T16" fmla="*/ 0 w 70"/>
                  <a:gd name="T17" fmla="*/ 42 h 84"/>
                  <a:gd name="T18" fmla="*/ 2 w 70"/>
                  <a:gd name="T19" fmla="*/ 52 h 84"/>
                  <a:gd name="T20" fmla="*/ 2 w 70"/>
                  <a:gd name="T21" fmla="*/ 52 h 84"/>
                  <a:gd name="T22" fmla="*/ 4 w 70"/>
                  <a:gd name="T23" fmla="*/ 62 h 84"/>
                  <a:gd name="T24" fmla="*/ 10 w 70"/>
                  <a:gd name="T25" fmla="*/ 70 h 84"/>
                  <a:gd name="T26" fmla="*/ 16 w 70"/>
                  <a:gd name="T27" fmla="*/ 78 h 84"/>
                  <a:gd name="T28" fmla="*/ 24 w 70"/>
                  <a:gd name="T29" fmla="*/ 84 h 84"/>
                  <a:gd name="T30" fmla="*/ 70 w 70"/>
                  <a:gd name="T31" fmla="*/ 8 h 84"/>
                  <a:gd name="T32" fmla="*/ 70 w 70"/>
                  <a:gd name="T33" fmla="*/ 8 h 84"/>
                  <a:gd name="T34" fmla="*/ 64 w 70"/>
                  <a:gd name="T35" fmla="*/ 4 h 84"/>
                  <a:gd name="T36" fmla="*/ 54 w 70"/>
                  <a:gd name="T37" fmla="*/ 2 h 84"/>
                  <a:gd name="T38" fmla="*/ 46 w 70"/>
                  <a:gd name="T39" fmla="*/ 0 h 84"/>
                  <a:gd name="T40" fmla="*/ 38 w 70"/>
                  <a:gd name="T41" fmla="*/ 0 h 84"/>
                  <a:gd name="T42" fmla="*/ 38 w 70"/>
                  <a:gd name="T43" fmla="*/ 0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84"/>
                  <a:gd name="T68" fmla="*/ 70 w 7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84">
                    <a:moveTo>
                      <a:pt x="38" y="0"/>
                    </a:moveTo>
                    <a:lnTo>
                      <a:pt x="38" y="0"/>
                    </a:lnTo>
                    <a:lnTo>
                      <a:pt x="28" y="4"/>
                    </a:lnTo>
                    <a:lnTo>
                      <a:pt x="22" y="8"/>
                    </a:lnTo>
                    <a:lnTo>
                      <a:pt x="14" y="12"/>
                    </a:lnTo>
                    <a:lnTo>
                      <a:pt x="8" y="18"/>
                    </a:lnTo>
                    <a:lnTo>
                      <a:pt x="4" y="26"/>
                    </a:lnTo>
                    <a:lnTo>
                      <a:pt x="2" y="34"/>
                    </a:lnTo>
                    <a:lnTo>
                      <a:pt x="0" y="42"/>
                    </a:lnTo>
                    <a:lnTo>
                      <a:pt x="2" y="52"/>
                    </a:lnTo>
                    <a:lnTo>
                      <a:pt x="4" y="62"/>
                    </a:lnTo>
                    <a:lnTo>
                      <a:pt x="10" y="70"/>
                    </a:lnTo>
                    <a:lnTo>
                      <a:pt x="16" y="78"/>
                    </a:lnTo>
                    <a:lnTo>
                      <a:pt x="24" y="84"/>
                    </a:lnTo>
                    <a:lnTo>
                      <a:pt x="70" y="8"/>
                    </a:lnTo>
                    <a:lnTo>
                      <a:pt x="64" y="4"/>
                    </a:lnTo>
                    <a:lnTo>
                      <a:pt x="54" y="2"/>
                    </a:lnTo>
                    <a:lnTo>
                      <a:pt x="46" y="0"/>
                    </a:lnTo>
                    <a:lnTo>
                      <a:pt x="38" y="0"/>
                    </a:lnTo>
                    <a:close/>
                  </a:path>
                </a:pathLst>
              </a:custGeom>
              <a:solidFill>
                <a:srgbClr val="726AA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8"/>
              <p:cNvSpPr>
                <a:spLocks/>
              </p:cNvSpPr>
              <p:nvPr/>
            </p:nvSpPr>
            <p:spPr bwMode="auto">
              <a:xfrm>
                <a:off x="4908" y="2912"/>
                <a:ext cx="66" cy="80"/>
              </a:xfrm>
              <a:custGeom>
                <a:avLst/>
                <a:gdLst>
                  <a:gd name="T0" fmla="*/ 64 w 66"/>
                  <a:gd name="T1" fmla="*/ 28 h 80"/>
                  <a:gd name="T2" fmla="*/ 64 w 66"/>
                  <a:gd name="T3" fmla="*/ 28 h 80"/>
                  <a:gd name="T4" fmla="*/ 62 w 66"/>
                  <a:gd name="T5" fmla="*/ 20 h 80"/>
                  <a:gd name="T6" fmla="*/ 58 w 66"/>
                  <a:gd name="T7" fmla="*/ 12 h 80"/>
                  <a:gd name="T8" fmla="*/ 52 w 66"/>
                  <a:gd name="T9" fmla="*/ 6 h 80"/>
                  <a:gd name="T10" fmla="*/ 46 w 66"/>
                  <a:gd name="T11" fmla="*/ 0 h 80"/>
                  <a:gd name="T12" fmla="*/ 0 w 66"/>
                  <a:gd name="T13" fmla="*/ 76 h 80"/>
                  <a:gd name="T14" fmla="*/ 0 w 66"/>
                  <a:gd name="T15" fmla="*/ 76 h 80"/>
                  <a:gd name="T16" fmla="*/ 8 w 66"/>
                  <a:gd name="T17" fmla="*/ 78 h 80"/>
                  <a:gd name="T18" fmla="*/ 18 w 66"/>
                  <a:gd name="T19" fmla="*/ 80 h 80"/>
                  <a:gd name="T20" fmla="*/ 34 w 66"/>
                  <a:gd name="T21" fmla="*/ 78 h 80"/>
                  <a:gd name="T22" fmla="*/ 34 w 66"/>
                  <a:gd name="T23" fmla="*/ 78 h 80"/>
                  <a:gd name="T24" fmla="*/ 42 w 66"/>
                  <a:gd name="T25" fmla="*/ 76 h 80"/>
                  <a:gd name="T26" fmla="*/ 48 w 66"/>
                  <a:gd name="T27" fmla="*/ 72 h 80"/>
                  <a:gd name="T28" fmla="*/ 54 w 66"/>
                  <a:gd name="T29" fmla="*/ 66 h 80"/>
                  <a:gd name="T30" fmla="*/ 58 w 66"/>
                  <a:gd name="T31" fmla="*/ 60 h 80"/>
                  <a:gd name="T32" fmla="*/ 62 w 66"/>
                  <a:gd name="T33" fmla="*/ 52 h 80"/>
                  <a:gd name="T34" fmla="*/ 64 w 66"/>
                  <a:gd name="T35" fmla="*/ 44 h 80"/>
                  <a:gd name="T36" fmla="*/ 66 w 66"/>
                  <a:gd name="T37" fmla="*/ 36 h 80"/>
                  <a:gd name="T38" fmla="*/ 64 w 66"/>
                  <a:gd name="T39" fmla="*/ 28 h 80"/>
                  <a:gd name="T40" fmla="*/ 64 w 66"/>
                  <a:gd name="T41" fmla="*/ 28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80"/>
                  <a:gd name="T65" fmla="*/ 66 w 66"/>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80">
                    <a:moveTo>
                      <a:pt x="64" y="28"/>
                    </a:moveTo>
                    <a:lnTo>
                      <a:pt x="64" y="28"/>
                    </a:lnTo>
                    <a:lnTo>
                      <a:pt x="62" y="20"/>
                    </a:lnTo>
                    <a:lnTo>
                      <a:pt x="58" y="12"/>
                    </a:lnTo>
                    <a:lnTo>
                      <a:pt x="52" y="6"/>
                    </a:lnTo>
                    <a:lnTo>
                      <a:pt x="46" y="0"/>
                    </a:lnTo>
                    <a:lnTo>
                      <a:pt x="0" y="76"/>
                    </a:lnTo>
                    <a:lnTo>
                      <a:pt x="8" y="78"/>
                    </a:lnTo>
                    <a:lnTo>
                      <a:pt x="18" y="80"/>
                    </a:lnTo>
                    <a:lnTo>
                      <a:pt x="34" y="78"/>
                    </a:lnTo>
                    <a:lnTo>
                      <a:pt x="42" y="76"/>
                    </a:lnTo>
                    <a:lnTo>
                      <a:pt x="48" y="72"/>
                    </a:lnTo>
                    <a:lnTo>
                      <a:pt x="54" y="66"/>
                    </a:lnTo>
                    <a:lnTo>
                      <a:pt x="58" y="60"/>
                    </a:lnTo>
                    <a:lnTo>
                      <a:pt x="62" y="52"/>
                    </a:lnTo>
                    <a:lnTo>
                      <a:pt x="64" y="44"/>
                    </a:lnTo>
                    <a:lnTo>
                      <a:pt x="66" y="36"/>
                    </a:lnTo>
                    <a:lnTo>
                      <a:pt x="64" y="28"/>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9"/>
              <p:cNvSpPr>
                <a:spLocks/>
              </p:cNvSpPr>
              <p:nvPr/>
            </p:nvSpPr>
            <p:spPr bwMode="auto">
              <a:xfrm>
                <a:off x="4890" y="2890"/>
                <a:ext cx="48" cy="84"/>
              </a:xfrm>
              <a:custGeom>
                <a:avLst/>
                <a:gdLst>
                  <a:gd name="T0" fmla="*/ 10 w 48"/>
                  <a:gd name="T1" fmla="*/ 18 h 84"/>
                  <a:gd name="T2" fmla="*/ 10 w 48"/>
                  <a:gd name="T3" fmla="*/ 18 h 84"/>
                  <a:gd name="T4" fmla="*/ 10 w 48"/>
                  <a:gd name="T5" fmla="*/ 10 h 84"/>
                  <a:gd name="T6" fmla="*/ 12 w 48"/>
                  <a:gd name="T7" fmla="*/ 0 h 84"/>
                  <a:gd name="T8" fmla="*/ 12 w 48"/>
                  <a:gd name="T9" fmla="*/ 0 h 84"/>
                  <a:gd name="T10" fmla="*/ 8 w 48"/>
                  <a:gd name="T11" fmla="*/ 8 h 84"/>
                  <a:gd name="T12" fmla="*/ 4 w 48"/>
                  <a:gd name="T13" fmla="*/ 16 h 84"/>
                  <a:gd name="T14" fmla="*/ 2 w 48"/>
                  <a:gd name="T15" fmla="*/ 24 h 84"/>
                  <a:gd name="T16" fmla="*/ 0 w 48"/>
                  <a:gd name="T17" fmla="*/ 34 h 84"/>
                  <a:gd name="T18" fmla="*/ 0 w 48"/>
                  <a:gd name="T19" fmla="*/ 34 h 84"/>
                  <a:gd name="T20" fmla="*/ 2 w 48"/>
                  <a:gd name="T21" fmla="*/ 42 h 84"/>
                  <a:gd name="T22" fmla="*/ 4 w 48"/>
                  <a:gd name="T23" fmla="*/ 50 h 84"/>
                  <a:gd name="T24" fmla="*/ 6 w 48"/>
                  <a:gd name="T25" fmla="*/ 58 h 84"/>
                  <a:gd name="T26" fmla="*/ 12 w 48"/>
                  <a:gd name="T27" fmla="*/ 66 h 84"/>
                  <a:gd name="T28" fmla="*/ 16 w 48"/>
                  <a:gd name="T29" fmla="*/ 72 h 84"/>
                  <a:gd name="T30" fmla="*/ 22 w 48"/>
                  <a:gd name="T31" fmla="*/ 76 h 84"/>
                  <a:gd name="T32" fmla="*/ 30 w 48"/>
                  <a:gd name="T33" fmla="*/ 80 h 84"/>
                  <a:gd name="T34" fmla="*/ 38 w 48"/>
                  <a:gd name="T35" fmla="*/ 84 h 84"/>
                  <a:gd name="T36" fmla="*/ 48 w 48"/>
                  <a:gd name="T37" fmla="*/ 70 h 84"/>
                  <a:gd name="T38" fmla="*/ 48 w 48"/>
                  <a:gd name="T39" fmla="*/ 70 h 84"/>
                  <a:gd name="T40" fmla="*/ 40 w 48"/>
                  <a:gd name="T41" fmla="*/ 68 h 84"/>
                  <a:gd name="T42" fmla="*/ 32 w 48"/>
                  <a:gd name="T43" fmla="*/ 62 h 84"/>
                  <a:gd name="T44" fmla="*/ 26 w 48"/>
                  <a:gd name="T45" fmla="*/ 58 h 84"/>
                  <a:gd name="T46" fmla="*/ 20 w 48"/>
                  <a:gd name="T47" fmla="*/ 52 h 84"/>
                  <a:gd name="T48" fmla="*/ 16 w 48"/>
                  <a:gd name="T49" fmla="*/ 44 h 84"/>
                  <a:gd name="T50" fmla="*/ 12 w 48"/>
                  <a:gd name="T51" fmla="*/ 36 h 84"/>
                  <a:gd name="T52" fmla="*/ 10 w 48"/>
                  <a:gd name="T53" fmla="*/ 28 h 84"/>
                  <a:gd name="T54" fmla="*/ 10 w 48"/>
                  <a:gd name="T55" fmla="*/ 18 h 84"/>
                  <a:gd name="T56" fmla="*/ 10 w 48"/>
                  <a:gd name="T57" fmla="*/ 18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84"/>
                  <a:gd name="T89" fmla="*/ 48 w 48"/>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84">
                    <a:moveTo>
                      <a:pt x="10" y="18"/>
                    </a:moveTo>
                    <a:lnTo>
                      <a:pt x="10" y="18"/>
                    </a:lnTo>
                    <a:lnTo>
                      <a:pt x="10" y="10"/>
                    </a:lnTo>
                    <a:lnTo>
                      <a:pt x="12" y="0"/>
                    </a:lnTo>
                    <a:lnTo>
                      <a:pt x="8" y="8"/>
                    </a:lnTo>
                    <a:lnTo>
                      <a:pt x="4" y="16"/>
                    </a:lnTo>
                    <a:lnTo>
                      <a:pt x="2" y="24"/>
                    </a:lnTo>
                    <a:lnTo>
                      <a:pt x="0" y="34"/>
                    </a:lnTo>
                    <a:lnTo>
                      <a:pt x="2" y="42"/>
                    </a:lnTo>
                    <a:lnTo>
                      <a:pt x="4" y="50"/>
                    </a:lnTo>
                    <a:lnTo>
                      <a:pt x="6" y="58"/>
                    </a:lnTo>
                    <a:lnTo>
                      <a:pt x="12" y="66"/>
                    </a:lnTo>
                    <a:lnTo>
                      <a:pt x="16" y="72"/>
                    </a:lnTo>
                    <a:lnTo>
                      <a:pt x="22" y="76"/>
                    </a:lnTo>
                    <a:lnTo>
                      <a:pt x="30" y="80"/>
                    </a:lnTo>
                    <a:lnTo>
                      <a:pt x="38" y="84"/>
                    </a:lnTo>
                    <a:lnTo>
                      <a:pt x="48" y="70"/>
                    </a:lnTo>
                    <a:lnTo>
                      <a:pt x="40" y="68"/>
                    </a:lnTo>
                    <a:lnTo>
                      <a:pt x="32" y="62"/>
                    </a:lnTo>
                    <a:lnTo>
                      <a:pt x="26" y="58"/>
                    </a:lnTo>
                    <a:lnTo>
                      <a:pt x="20" y="52"/>
                    </a:lnTo>
                    <a:lnTo>
                      <a:pt x="16" y="44"/>
                    </a:lnTo>
                    <a:lnTo>
                      <a:pt x="12" y="36"/>
                    </a:lnTo>
                    <a:lnTo>
                      <a:pt x="10" y="28"/>
                    </a:lnTo>
                    <a:lnTo>
                      <a:pt x="10" y="18"/>
                    </a:lnTo>
                    <a:close/>
                  </a:path>
                </a:pathLst>
              </a:custGeom>
              <a:solidFill>
                <a:srgbClr val="837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20"/>
              <p:cNvSpPr>
                <a:spLocks/>
              </p:cNvSpPr>
              <p:nvPr/>
            </p:nvSpPr>
            <p:spPr bwMode="auto">
              <a:xfrm>
                <a:off x="4928" y="2942"/>
                <a:ext cx="66" cy="34"/>
              </a:xfrm>
              <a:custGeom>
                <a:avLst/>
                <a:gdLst>
                  <a:gd name="T0" fmla="*/ 66 w 66"/>
                  <a:gd name="T1" fmla="*/ 0 h 34"/>
                  <a:gd name="T2" fmla="*/ 66 w 66"/>
                  <a:gd name="T3" fmla="*/ 0 h 34"/>
                  <a:gd name="T4" fmla="*/ 58 w 66"/>
                  <a:gd name="T5" fmla="*/ 8 h 34"/>
                  <a:gd name="T6" fmla="*/ 48 w 66"/>
                  <a:gd name="T7" fmla="*/ 14 h 34"/>
                  <a:gd name="T8" fmla="*/ 36 w 66"/>
                  <a:gd name="T9" fmla="*/ 18 h 34"/>
                  <a:gd name="T10" fmla="*/ 24 w 66"/>
                  <a:gd name="T11" fmla="*/ 20 h 34"/>
                  <a:gd name="T12" fmla="*/ 24 w 66"/>
                  <a:gd name="T13" fmla="*/ 20 h 34"/>
                  <a:gd name="T14" fmla="*/ 10 w 66"/>
                  <a:gd name="T15" fmla="*/ 18 h 34"/>
                  <a:gd name="T16" fmla="*/ 0 w 66"/>
                  <a:gd name="T17" fmla="*/ 32 h 34"/>
                  <a:gd name="T18" fmla="*/ 0 w 66"/>
                  <a:gd name="T19" fmla="*/ 32 h 34"/>
                  <a:gd name="T20" fmla="*/ 8 w 66"/>
                  <a:gd name="T21" fmla="*/ 34 h 34"/>
                  <a:gd name="T22" fmla="*/ 16 w 66"/>
                  <a:gd name="T23" fmla="*/ 34 h 34"/>
                  <a:gd name="T24" fmla="*/ 16 w 66"/>
                  <a:gd name="T25" fmla="*/ 34 h 34"/>
                  <a:gd name="T26" fmla="*/ 24 w 66"/>
                  <a:gd name="T27" fmla="*/ 34 h 34"/>
                  <a:gd name="T28" fmla="*/ 32 w 66"/>
                  <a:gd name="T29" fmla="*/ 32 h 34"/>
                  <a:gd name="T30" fmla="*/ 40 w 66"/>
                  <a:gd name="T31" fmla="*/ 30 h 34"/>
                  <a:gd name="T32" fmla="*/ 46 w 66"/>
                  <a:gd name="T33" fmla="*/ 26 h 34"/>
                  <a:gd name="T34" fmla="*/ 58 w 66"/>
                  <a:gd name="T35" fmla="*/ 14 h 34"/>
                  <a:gd name="T36" fmla="*/ 66 w 66"/>
                  <a:gd name="T37" fmla="*/ 0 h 34"/>
                  <a:gd name="T38" fmla="*/ 66 w 66"/>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34"/>
                  <a:gd name="T62" fmla="*/ 66 w 66"/>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34">
                    <a:moveTo>
                      <a:pt x="66" y="0"/>
                    </a:moveTo>
                    <a:lnTo>
                      <a:pt x="66" y="0"/>
                    </a:lnTo>
                    <a:lnTo>
                      <a:pt x="58" y="8"/>
                    </a:lnTo>
                    <a:lnTo>
                      <a:pt x="48" y="14"/>
                    </a:lnTo>
                    <a:lnTo>
                      <a:pt x="36" y="18"/>
                    </a:lnTo>
                    <a:lnTo>
                      <a:pt x="24" y="20"/>
                    </a:lnTo>
                    <a:lnTo>
                      <a:pt x="10" y="18"/>
                    </a:lnTo>
                    <a:lnTo>
                      <a:pt x="0" y="32"/>
                    </a:lnTo>
                    <a:lnTo>
                      <a:pt x="8" y="34"/>
                    </a:lnTo>
                    <a:lnTo>
                      <a:pt x="16" y="34"/>
                    </a:lnTo>
                    <a:lnTo>
                      <a:pt x="24" y="34"/>
                    </a:lnTo>
                    <a:lnTo>
                      <a:pt x="32" y="32"/>
                    </a:lnTo>
                    <a:lnTo>
                      <a:pt x="40" y="30"/>
                    </a:lnTo>
                    <a:lnTo>
                      <a:pt x="46" y="26"/>
                    </a:lnTo>
                    <a:lnTo>
                      <a:pt x="58" y="14"/>
                    </a:lnTo>
                    <a:lnTo>
                      <a:pt x="66" y="0"/>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21"/>
              <p:cNvSpPr>
                <a:spLocks/>
              </p:cNvSpPr>
              <p:nvPr/>
            </p:nvSpPr>
            <p:spPr bwMode="auto">
              <a:xfrm>
                <a:off x="4898" y="2856"/>
                <a:ext cx="108" cy="106"/>
              </a:xfrm>
              <a:custGeom>
                <a:avLst/>
                <a:gdLst>
                  <a:gd name="T0" fmla="*/ 108 w 108"/>
                  <a:gd name="T1" fmla="*/ 54 h 106"/>
                  <a:gd name="T2" fmla="*/ 108 w 108"/>
                  <a:gd name="T3" fmla="*/ 54 h 106"/>
                  <a:gd name="T4" fmla="*/ 106 w 108"/>
                  <a:gd name="T5" fmla="*/ 64 h 106"/>
                  <a:gd name="T6" fmla="*/ 104 w 108"/>
                  <a:gd name="T7" fmla="*/ 74 h 106"/>
                  <a:gd name="T8" fmla="*/ 98 w 108"/>
                  <a:gd name="T9" fmla="*/ 82 h 106"/>
                  <a:gd name="T10" fmla="*/ 92 w 108"/>
                  <a:gd name="T11" fmla="*/ 90 h 106"/>
                  <a:gd name="T12" fmla="*/ 84 w 108"/>
                  <a:gd name="T13" fmla="*/ 98 h 106"/>
                  <a:gd name="T14" fmla="*/ 76 w 108"/>
                  <a:gd name="T15" fmla="*/ 102 h 106"/>
                  <a:gd name="T16" fmla="*/ 66 w 108"/>
                  <a:gd name="T17" fmla="*/ 106 h 106"/>
                  <a:gd name="T18" fmla="*/ 54 w 108"/>
                  <a:gd name="T19" fmla="*/ 106 h 106"/>
                  <a:gd name="T20" fmla="*/ 54 w 108"/>
                  <a:gd name="T21" fmla="*/ 106 h 106"/>
                  <a:gd name="T22" fmla="*/ 44 w 108"/>
                  <a:gd name="T23" fmla="*/ 106 h 106"/>
                  <a:gd name="T24" fmla="*/ 34 w 108"/>
                  <a:gd name="T25" fmla="*/ 102 h 106"/>
                  <a:gd name="T26" fmla="*/ 24 w 108"/>
                  <a:gd name="T27" fmla="*/ 98 h 106"/>
                  <a:gd name="T28" fmla="*/ 16 w 108"/>
                  <a:gd name="T29" fmla="*/ 90 h 106"/>
                  <a:gd name="T30" fmla="*/ 10 w 108"/>
                  <a:gd name="T31" fmla="*/ 82 h 106"/>
                  <a:gd name="T32" fmla="*/ 6 w 108"/>
                  <a:gd name="T33" fmla="*/ 74 h 106"/>
                  <a:gd name="T34" fmla="*/ 2 w 108"/>
                  <a:gd name="T35" fmla="*/ 64 h 106"/>
                  <a:gd name="T36" fmla="*/ 0 w 108"/>
                  <a:gd name="T37" fmla="*/ 54 h 106"/>
                  <a:gd name="T38" fmla="*/ 0 w 108"/>
                  <a:gd name="T39" fmla="*/ 54 h 106"/>
                  <a:gd name="T40" fmla="*/ 2 w 108"/>
                  <a:gd name="T41" fmla="*/ 42 h 106"/>
                  <a:gd name="T42" fmla="*/ 6 w 108"/>
                  <a:gd name="T43" fmla="*/ 32 h 106"/>
                  <a:gd name="T44" fmla="*/ 10 w 108"/>
                  <a:gd name="T45" fmla="*/ 24 h 106"/>
                  <a:gd name="T46" fmla="*/ 16 w 108"/>
                  <a:gd name="T47" fmla="*/ 16 h 106"/>
                  <a:gd name="T48" fmla="*/ 24 w 108"/>
                  <a:gd name="T49" fmla="*/ 8 h 106"/>
                  <a:gd name="T50" fmla="*/ 34 w 108"/>
                  <a:gd name="T51" fmla="*/ 4 h 106"/>
                  <a:gd name="T52" fmla="*/ 44 w 108"/>
                  <a:gd name="T53" fmla="*/ 0 h 106"/>
                  <a:gd name="T54" fmla="*/ 54 w 108"/>
                  <a:gd name="T55" fmla="*/ 0 h 106"/>
                  <a:gd name="T56" fmla="*/ 54 w 108"/>
                  <a:gd name="T57" fmla="*/ 0 h 106"/>
                  <a:gd name="T58" fmla="*/ 66 w 108"/>
                  <a:gd name="T59" fmla="*/ 0 h 106"/>
                  <a:gd name="T60" fmla="*/ 76 w 108"/>
                  <a:gd name="T61" fmla="*/ 4 h 106"/>
                  <a:gd name="T62" fmla="*/ 84 w 108"/>
                  <a:gd name="T63" fmla="*/ 8 h 106"/>
                  <a:gd name="T64" fmla="*/ 92 w 108"/>
                  <a:gd name="T65" fmla="*/ 16 h 106"/>
                  <a:gd name="T66" fmla="*/ 98 w 108"/>
                  <a:gd name="T67" fmla="*/ 24 h 106"/>
                  <a:gd name="T68" fmla="*/ 104 w 108"/>
                  <a:gd name="T69" fmla="*/ 32 h 106"/>
                  <a:gd name="T70" fmla="*/ 106 w 108"/>
                  <a:gd name="T71" fmla="*/ 42 h 106"/>
                  <a:gd name="T72" fmla="*/ 108 w 108"/>
                  <a:gd name="T73" fmla="*/ 54 h 106"/>
                  <a:gd name="T74" fmla="*/ 108 w 108"/>
                  <a:gd name="T75" fmla="*/ 54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06"/>
                  <a:gd name="T116" fmla="*/ 108 w 108"/>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06">
                    <a:moveTo>
                      <a:pt x="108" y="54"/>
                    </a:moveTo>
                    <a:lnTo>
                      <a:pt x="108" y="54"/>
                    </a:lnTo>
                    <a:lnTo>
                      <a:pt x="106" y="64"/>
                    </a:lnTo>
                    <a:lnTo>
                      <a:pt x="104" y="74"/>
                    </a:lnTo>
                    <a:lnTo>
                      <a:pt x="98" y="82"/>
                    </a:lnTo>
                    <a:lnTo>
                      <a:pt x="92" y="90"/>
                    </a:lnTo>
                    <a:lnTo>
                      <a:pt x="84" y="98"/>
                    </a:lnTo>
                    <a:lnTo>
                      <a:pt x="76" y="102"/>
                    </a:lnTo>
                    <a:lnTo>
                      <a:pt x="66" y="106"/>
                    </a:lnTo>
                    <a:lnTo>
                      <a:pt x="54" y="106"/>
                    </a:lnTo>
                    <a:lnTo>
                      <a:pt x="44" y="106"/>
                    </a:lnTo>
                    <a:lnTo>
                      <a:pt x="34" y="102"/>
                    </a:lnTo>
                    <a:lnTo>
                      <a:pt x="24" y="98"/>
                    </a:lnTo>
                    <a:lnTo>
                      <a:pt x="16" y="90"/>
                    </a:lnTo>
                    <a:lnTo>
                      <a:pt x="10" y="82"/>
                    </a:lnTo>
                    <a:lnTo>
                      <a:pt x="6" y="74"/>
                    </a:lnTo>
                    <a:lnTo>
                      <a:pt x="2" y="64"/>
                    </a:lnTo>
                    <a:lnTo>
                      <a:pt x="0" y="54"/>
                    </a:lnTo>
                    <a:lnTo>
                      <a:pt x="2" y="42"/>
                    </a:lnTo>
                    <a:lnTo>
                      <a:pt x="6" y="32"/>
                    </a:lnTo>
                    <a:lnTo>
                      <a:pt x="10" y="24"/>
                    </a:lnTo>
                    <a:lnTo>
                      <a:pt x="16" y="16"/>
                    </a:lnTo>
                    <a:lnTo>
                      <a:pt x="24" y="8"/>
                    </a:lnTo>
                    <a:lnTo>
                      <a:pt x="34" y="4"/>
                    </a:lnTo>
                    <a:lnTo>
                      <a:pt x="44" y="0"/>
                    </a:lnTo>
                    <a:lnTo>
                      <a:pt x="54" y="0"/>
                    </a:lnTo>
                    <a:lnTo>
                      <a:pt x="66" y="0"/>
                    </a:lnTo>
                    <a:lnTo>
                      <a:pt x="76" y="4"/>
                    </a:lnTo>
                    <a:lnTo>
                      <a:pt x="84" y="8"/>
                    </a:lnTo>
                    <a:lnTo>
                      <a:pt x="92" y="16"/>
                    </a:lnTo>
                    <a:lnTo>
                      <a:pt x="98" y="24"/>
                    </a:lnTo>
                    <a:lnTo>
                      <a:pt x="104" y="32"/>
                    </a:lnTo>
                    <a:lnTo>
                      <a:pt x="106" y="42"/>
                    </a:lnTo>
                    <a:lnTo>
                      <a:pt x="108" y="54"/>
                    </a:lnTo>
                    <a:close/>
                  </a:path>
                </a:pathLst>
              </a:custGeom>
              <a:solidFill>
                <a:srgbClr val="B7AE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 name="TextBox 20"/>
            <p:cNvSpPr txBox="1">
              <a:spLocks noChangeArrowheads="1"/>
            </p:cNvSpPr>
            <p:nvPr/>
          </p:nvSpPr>
          <p:spPr bwMode="auto">
            <a:xfrm>
              <a:off x="7132192" y="4906244"/>
              <a:ext cx="1523999" cy="835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00"/>
                  </a:solidFill>
                  <a:latin typeface="Comic Sans MS" pitchFamily="66" charset="0"/>
                </a:rPr>
                <a:t>Handout </a:t>
              </a:r>
              <a:r>
                <a:rPr lang="en-US" sz="1400" dirty="0" smtClean="0">
                  <a:solidFill>
                    <a:srgbClr val="000000"/>
                  </a:solidFill>
                  <a:latin typeface="Comic Sans MS" pitchFamily="66" charset="0"/>
                </a:rPr>
                <a:t>#2</a:t>
              </a:r>
              <a:endParaRPr lang="en-US" sz="1400" dirty="0">
                <a:solidFill>
                  <a:srgbClr val="000000"/>
                </a:solidFill>
                <a:latin typeface="Comic Sans MS" pitchFamily="66" charset="0"/>
              </a:endParaRPr>
            </a:p>
          </p:txBody>
        </p:sp>
      </p:grpSp>
      <p:pic>
        <p:nvPicPr>
          <p:cNvPr id="25"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3429000" y="4267200"/>
            <a:ext cx="2407359" cy="1826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1492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sz="3200" dirty="0"/>
              <a:t>What did you highlight and why?</a:t>
            </a:r>
          </a:p>
          <a:p>
            <a:r>
              <a:rPr lang="en-US" sz="3200" dirty="0"/>
              <a:t>Share with a partner what you thought was most important in the text.  </a:t>
            </a:r>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15</a:t>
            </a:fld>
            <a:endParaRPr lang="en-US"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3429000" y="4267200"/>
            <a:ext cx="2407359" cy="1826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4634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a:spcBef>
                <a:spcPct val="0"/>
              </a:spcBef>
              <a:defRPr/>
            </a:pPr>
            <a:r>
              <a:rPr lang="en-US" sz="3200" dirty="0"/>
              <a:t>Read </a:t>
            </a:r>
            <a:r>
              <a:rPr lang="en-US" sz="3200" i="1" dirty="0"/>
              <a:t>The House</a:t>
            </a:r>
            <a:r>
              <a:rPr lang="en-US" sz="3200" dirty="0"/>
              <a:t> silently again. </a:t>
            </a:r>
          </a:p>
          <a:p>
            <a:pPr>
              <a:spcBef>
                <a:spcPct val="0"/>
              </a:spcBef>
              <a:tabLst>
                <a:tab pos="1317625" algn="l"/>
              </a:tabLst>
              <a:defRPr/>
            </a:pPr>
            <a:r>
              <a:rPr lang="en-US" sz="3200" dirty="0"/>
              <a:t>What information in the story would be important to you if you were the following character?  </a:t>
            </a:r>
            <a:endParaRPr lang="en-US" sz="3200" b="1" dirty="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16</a:t>
            </a:fld>
            <a:endParaRPr lang="en-US"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3429000" y="4267200"/>
            <a:ext cx="2407359" cy="1826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0513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Activity</a:t>
            </a:r>
            <a:endParaRPr lang="en-US" dirty="0"/>
          </a:p>
        </p:txBody>
      </p:sp>
      <p:sp>
        <p:nvSpPr>
          <p:cNvPr id="6" name="Content Placeholder 5"/>
          <p:cNvSpPr>
            <a:spLocks noGrp="1"/>
          </p:cNvSpPr>
          <p:nvPr>
            <p:ph idx="1"/>
          </p:nvPr>
        </p:nvSpPr>
        <p:spPr/>
        <p:txBody>
          <a:bodyPr/>
          <a:lstStyle/>
          <a:p>
            <a:r>
              <a:rPr lang="en-US" dirty="0"/>
              <a:t>As you read, use a           </a:t>
            </a:r>
            <a:r>
              <a:rPr lang="en-US" dirty="0" smtClean="0"/>
              <a:t>highlighter </a:t>
            </a:r>
            <a:r>
              <a:rPr lang="en-US" dirty="0"/>
              <a:t>to highlight the important information.</a:t>
            </a:r>
            <a:endParaRPr lang="en-US" b="1" dirty="0"/>
          </a:p>
          <a:p>
            <a:pPr marL="0" indent="0">
              <a:buNone/>
            </a:pPr>
            <a:endParaRPr lang="en-US" dirty="0"/>
          </a:p>
        </p:txBody>
      </p:sp>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17</a:t>
            </a:fld>
            <a:endParaRPr lang="en-US"/>
          </a:p>
        </p:txBody>
      </p:sp>
      <p:sp>
        <p:nvSpPr>
          <p:cNvPr id="7" name="WordArt 6"/>
          <p:cNvSpPr>
            <a:spLocks noChangeArrowheads="1" noChangeShapeType="1" noTextEdit="1"/>
          </p:cNvSpPr>
          <p:nvPr/>
        </p:nvSpPr>
        <p:spPr bwMode="auto">
          <a:xfrm>
            <a:off x="3962400" y="2019300"/>
            <a:ext cx="838200" cy="4191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E51FDC"/>
                </a:solidFill>
                <a:latin typeface="Arial Black"/>
              </a:rPr>
              <a:t>pink</a:t>
            </a:r>
          </a:p>
        </p:txBody>
      </p:sp>
      <p:pic>
        <p:nvPicPr>
          <p:cNvPr id="8"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3429000" y="4267200"/>
            <a:ext cx="2407359" cy="1826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806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sz="3200" dirty="0"/>
              <a:t>What did you highlight and why?</a:t>
            </a:r>
          </a:p>
          <a:p>
            <a:r>
              <a:rPr lang="en-US" sz="3200" dirty="0"/>
              <a:t>Share with a partner what you thought was most important in the text this time.  </a:t>
            </a:r>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18</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75179" y="4311445"/>
            <a:ext cx="2401887"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4532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29780"/>
            <a:ext cx="8686800" cy="651420"/>
          </a:xfrm>
        </p:spPr>
        <p:txBody>
          <a:bodyPr/>
          <a:lstStyle/>
          <a:p>
            <a:r>
              <a:rPr lang="en-US" sz="3600" dirty="0"/>
              <a:t/>
            </a:r>
            <a:br>
              <a:rPr lang="en-US" sz="3600" dirty="0"/>
            </a:br>
            <a:r>
              <a:rPr lang="en-US" sz="3600" dirty="0" smtClean="0"/>
              <a:t>Why is it important to have a </a:t>
            </a:r>
            <a:br>
              <a:rPr lang="en-US" sz="3600" dirty="0" smtClean="0"/>
            </a:br>
            <a:r>
              <a:rPr lang="en-US" sz="3600" dirty="0" smtClean="0"/>
              <a:t>purpose </a:t>
            </a:r>
            <a:r>
              <a:rPr lang="en-US" sz="3600" dirty="0"/>
              <a:t>for </a:t>
            </a:r>
            <a:r>
              <a:rPr lang="en-US" sz="3600" dirty="0" smtClean="0"/>
              <a:t>reading</a:t>
            </a:r>
            <a:r>
              <a:rPr lang="en-US" sz="3600" dirty="0"/>
              <a:t>?</a:t>
            </a:r>
            <a:br>
              <a:rPr lang="en-US" sz="3600" dirty="0"/>
            </a:br>
            <a:endParaRPr lang="en-US" sz="36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19</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048000"/>
            <a:ext cx="4724400" cy="2647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a:spLocks noGrp="1"/>
          </p:cNvSpPr>
          <p:nvPr>
            <p:ph idx="1"/>
          </p:nvPr>
        </p:nvSpPr>
        <p:spPr>
          <a:xfrm>
            <a:off x="1125794" y="2590799"/>
            <a:ext cx="2057400" cy="3562141"/>
          </a:xfrm>
        </p:spPr>
        <p:txBody>
          <a:bodyPr>
            <a:noAutofit/>
          </a:bodyPr>
          <a:lstStyle/>
          <a:p>
            <a:pPr marL="0" indent="0">
              <a:lnSpc>
                <a:spcPct val="150000"/>
              </a:lnSpc>
              <a:buNone/>
            </a:pPr>
            <a:r>
              <a:rPr lang="en-US" sz="4000" dirty="0" smtClean="0"/>
              <a:t>Think</a:t>
            </a:r>
          </a:p>
          <a:p>
            <a:pPr marL="0" indent="0">
              <a:lnSpc>
                <a:spcPct val="150000"/>
              </a:lnSpc>
              <a:buNone/>
            </a:pPr>
            <a:r>
              <a:rPr lang="en-US" sz="4000" dirty="0" smtClean="0"/>
              <a:t>Turn</a:t>
            </a:r>
          </a:p>
          <a:p>
            <a:pPr marL="0" indent="0">
              <a:lnSpc>
                <a:spcPct val="150000"/>
              </a:lnSpc>
              <a:buNone/>
            </a:pPr>
            <a:r>
              <a:rPr lang="en-US" sz="4000" dirty="0" smtClean="0"/>
              <a:t>Talk</a:t>
            </a:r>
            <a:endParaRPr lang="en-US" sz="4000" dirty="0"/>
          </a:p>
        </p:txBody>
      </p:sp>
    </p:spTree>
    <p:extLst>
      <p:ext uri="{BB962C8B-B14F-4D97-AF65-F5344CB8AC3E}">
        <p14:creationId xmlns:p14="http://schemas.microsoft.com/office/powerpoint/2010/main" xmlns="" val="3472270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Focus on Comprehension</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a:t>
            </a:fld>
            <a:endParaRPr lang="en-US" dirty="0"/>
          </a:p>
        </p:txBody>
      </p:sp>
      <p:graphicFrame>
        <p:nvGraphicFramePr>
          <p:cNvPr id="6" name="Chart 5"/>
          <p:cNvGraphicFramePr/>
          <p:nvPr>
            <p:extLst>
              <p:ext uri="{D42A27DB-BD31-4B8C-83A1-F6EECF244321}">
                <p14:modId xmlns:p14="http://schemas.microsoft.com/office/powerpoint/2010/main" xmlns="" val="2582843940"/>
              </p:ext>
            </p:extLst>
          </p:nvPr>
        </p:nvGraphicFramePr>
        <p:xfrm>
          <a:off x="1447800" y="2057400"/>
          <a:ext cx="6629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64513" y="2057400"/>
            <a:ext cx="461665" cy="3810000"/>
          </a:xfrm>
          <a:prstGeom prst="rect">
            <a:avLst/>
          </a:prstGeom>
          <a:noFill/>
        </p:spPr>
        <p:txBody>
          <a:bodyPr vert="vert270" wrap="square" rtlCol="0">
            <a:spAutoFit/>
          </a:bodyPr>
          <a:lstStyle/>
          <a:p>
            <a:r>
              <a:rPr lang="en-US" dirty="0" smtClean="0"/>
              <a:t>% Students  in District Meeting Target</a:t>
            </a:r>
            <a:endParaRPr lang="en-US" dirty="0"/>
          </a:p>
        </p:txBody>
      </p:sp>
    </p:spTree>
    <p:extLst>
      <p:ext uri="{BB962C8B-B14F-4D97-AF65-F5344CB8AC3E}">
        <p14:creationId xmlns:p14="http://schemas.microsoft.com/office/powerpoint/2010/main" xmlns="" val="3402587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48779"/>
            <a:ext cx="8915400" cy="769441"/>
          </a:xfrm>
        </p:spPr>
        <p:txBody>
          <a:bodyPr/>
          <a:lstStyle/>
          <a:p>
            <a:r>
              <a:rPr lang="en-US" sz="4000" dirty="0" smtClean="0"/>
              <a:t>Why should we set a purpose for reading?</a:t>
            </a:r>
            <a:endParaRPr lang="en-US" sz="4000" dirty="0"/>
          </a:p>
        </p:txBody>
      </p:sp>
      <p:sp>
        <p:nvSpPr>
          <p:cNvPr id="3" name="Content Placeholder 2"/>
          <p:cNvSpPr>
            <a:spLocks noGrp="1"/>
          </p:cNvSpPr>
          <p:nvPr>
            <p:ph idx="1"/>
          </p:nvPr>
        </p:nvSpPr>
        <p:spPr>
          <a:xfrm>
            <a:off x="457200" y="1981200"/>
            <a:ext cx="8229600" cy="4144963"/>
          </a:xfrm>
        </p:spPr>
        <p:txBody>
          <a:bodyPr>
            <a:normAutofit fontScale="92500"/>
          </a:bodyPr>
          <a:lstStyle/>
          <a:p>
            <a:pPr>
              <a:buNone/>
            </a:pPr>
            <a:r>
              <a:rPr lang="en-US" sz="4400" b="1" i="1" dirty="0" smtClean="0"/>
              <a:t>         </a:t>
            </a:r>
            <a:r>
              <a:rPr lang="en-US" sz="3500" b="1" i="1" dirty="0" smtClean="0"/>
              <a:t>Fig</a:t>
            </a:r>
            <a:r>
              <a:rPr lang="en-US" sz="3500" b="1" i="1" dirty="0"/>
              <a:t>. 19 </a:t>
            </a:r>
            <a:r>
              <a:rPr lang="en-US" sz="3500" b="1" dirty="0"/>
              <a:t>Reading/Comprehension Skills</a:t>
            </a:r>
          </a:p>
          <a:p>
            <a:pPr>
              <a:buNone/>
            </a:pPr>
            <a:endParaRPr lang="en-US" sz="3600" b="1" dirty="0"/>
          </a:p>
          <a:p>
            <a:pPr>
              <a:buNone/>
            </a:pPr>
            <a:endParaRPr lang="en-US" sz="1050" i="1" dirty="0"/>
          </a:p>
          <a:p>
            <a:pPr>
              <a:buNone/>
            </a:pPr>
            <a:r>
              <a:rPr lang="en-US" sz="3600" dirty="0"/>
              <a:t>	</a:t>
            </a:r>
            <a:r>
              <a:rPr lang="en-US" sz="3500" dirty="0"/>
              <a:t>Students are expected to …</a:t>
            </a:r>
          </a:p>
          <a:p>
            <a:pPr>
              <a:buNone/>
            </a:pPr>
            <a:r>
              <a:rPr lang="en-US" sz="3500" dirty="0"/>
              <a:t>	</a:t>
            </a:r>
            <a:r>
              <a:rPr lang="en-US" sz="3500" dirty="0" smtClean="0"/>
              <a:t>6-8(A</a:t>
            </a:r>
            <a:r>
              <a:rPr lang="en-US" sz="3500" dirty="0"/>
              <a:t>) Establish purposes for reading selected texts </a:t>
            </a:r>
            <a:r>
              <a:rPr lang="en-US" sz="3500" dirty="0" smtClean="0"/>
              <a:t>based </a:t>
            </a:r>
            <a:r>
              <a:rPr lang="en-US" sz="3500" dirty="0"/>
              <a:t>on own or others’ desired outcome to </a:t>
            </a:r>
            <a:r>
              <a:rPr lang="en-US" sz="3500" b="1" dirty="0" smtClean="0"/>
              <a:t>ENHANCE</a:t>
            </a:r>
            <a:r>
              <a:rPr lang="en-US" sz="3500" dirty="0" smtClean="0"/>
              <a:t> </a:t>
            </a:r>
            <a:r>
              <a:rPr lang="en-US" sz="3500" dirty="0"/>
              <a:t>comprehension.</a:t>
            </a:r>
          </a:p>
          <a:p>
            <a:pPr>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20</a:t>
            </a:fld>
            <a:endParaRPr lang="en-US" dirty="0"/>
          </a:p>
        </p:txBody>
      </p:sp>
      <p:pic>
        <p:nvPicPr>
          <p:cNvPr id="6" name="Picture 5" descr="http://englishspanishteks.net/images/teks_logo.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0" y="1600200"/>
            <a:ext cx="14097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1439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3 Types of Purpose?</a:t>
            </a:r>
            <a:endParaRPr lang="en-US" dirty="0"/>
          </a:p>
        </p:txBody>
      </p:sp>
      <p:sp>
        <p:nvSpPr>
          <p:cNvPr id="7" name="Text Placeholder 6"/>
          <p:cNvSpPr>
            <a:spLocks noGrp="1"/>
          </p:cNvSpPr>
          <p:nvPr>
            <p:ph type="body" idx="1"/>
          </p:nvPr>
        </p:nvSpPr>
        <p:spPr/>
        <p:txBody>
          <a:bodyPr>
            <a:normAutofit/>
          </a:bodyPr>
          <a:lstStyle/>
          <a:p>
            <a:r>
              <a:rPr lang="en-US" sz="2800" dirty="0" smtClean="0"/>
              <a:t>What are the </a:t>
            </a:r>
            <a:endParaRPr lang="en-US" sz="28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21</a:t>
            </a:fld>
            <a:endParaRPr lang="en-US" dirty="0"/>
          </a:p>
        </p:txBody>
      </p:sp>
    </p:spTree>
    <p:extLst>
      <p:ext uri="{BB962C8B-B14F-4D97-AF65-F5344CB8AC3E}">
        <p14:creationId xmlns:p14="http://schemas.microsoft.com/office/powerpoint/2010/main" xmlns="" val="3473256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3 Types of Purpose to Consider</a:t>
            </a:r>
            <a:endParaRPr lang="en-US" dirty="0"/>
          </a:p>
        </p:txBody>
      </p:sp>
      <p:sp>
        <p:nvSpPr>
          <p:cNvPr id="7" name="Content Placeholder 6"/>
          <p:cNvSpPr>
            <a:spLocks noGrp="1"/>
          </p:cNvSpPr>
          <p:nvPr>
            <p:ph idx="1"/>
          </p:nvPr>
        </p:nvSpPr>
        <p:spPr>
          <a:xfrm>
            <a:off x="457200" y="2133600"/>
            <a:ext cx="8229600" cy="3992563"/>
          </a:xfrm>
        </p:spPr>
        <p:txBody>
          <a:bodyPr/>
          <a:lstStyle/>
          <a:p>
            <a:pPr marL="742950" indent="-742950">
              <a:buAutoNum type="arabicPeriod"/>
            </a:pPr>
            <a:r>
              <a:rPr lang="en-US" sz="3200" dirty="0" smtClean="0"/>
              <a:t>Author’s Purpose</a:t>
            </a:r>
          </a:p>
          <a:p>
            <a:pPr marL="1143000" lvl="1" indent="-742950"/>
            <a:r>
              <a:rPr lang="en-US" sz="2800" dirty="0" smtClean="0"/>
              <a:t>What is the author trying to say?</a:t>
            </a:r>
          </a:p>
          <a:p>
            <a:pPr marL="1143000" lvl="1" indent="-742950"/>
            <a:r>
              <a:rPr lang="en-US" sz="2800" dirty="0" smtClean="0"/>
              <a:t>Why did the author write this?</a:t>
            </a:r>
          </a:p>
          <a:p>
            <a:pPr marL="1143000" lvl="1" indent="-742950"/>
            <a:r>
              <a:rPr lang="en-US" sz="2800" dirty="0" smtClean="0"/>
              <a:t>Who is the intended audience?</a:t>
            </a:r>
            <a:endParaRPr lang="en-US" sz="28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22</a:t>
            </a:fld>
            <a:endParaRPr lang="en-US"/>
          </a:p>
        </p:txBody>
      </p:sp>
    </p:spTree>
    <p:extLst>
      <p:ext uri="{BB962C8B-B14F-4D97-AF65-F5344CB8AC3E}">
        <p14:creationId xmlns:p14="http://schemas.microsoft.com/office/powerpoint/2010/main" xmlns="" val="2627088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3 Types of Purpose to Consider</a:t>
            </a:r>
            <a:endParaRPr lang="en-US" dirty="0"/>
          </a:p>
        </p:txBody>
      </p:sp>
      <p:sp>
        <p:nvSpPr>
          <p:cNvPr id="7" name="Content Placeholder 6"/>
          <p:cNvSpPr>
            <a:spLocks noGrp="1"/>
          </p:cNvSpPr>
          <p:nvPr>
            <p:ph idx="1"/>
          </p:nvPr>
        </p:nvSpPr>
        <p:spPr>
          <a:xfrm>
            <a:off x="457200" y="2057400"/>
            <a:ext cx="8229600" cy="4068763"/>
          </a:xfrm>
        </p:spPr>
        <p:txBody>
          <a:bodyPr/>
          <a:lstStyle/>
          <a:p>
            <a:pPr marL="742950" indent="-742950">
              <a:buFont typeface="+mj-lt"/>
              <a:buAutoNum type="arabicPeriod" startAt="2"/>
            </a:pPr>
            <a:r>
              <a:rPr lang="en-US" sz="3200" dirty="0" smtClean="0"/>
              <a:t>Reader’s Purpose</a:t>
            </a:r>
          </a:p>
          <a:p>
            <a:pPr marL="1143000" lvl="1" indent="-742950"/>
            <a:r>
              <a:rPr lang="en-US" sz="2800" dirty="0" smtClean="0"/>
              <a:t>Why are you reading this?</a:t>
            </a:r>
          </a:p>
          <a:p>
            <a:pPr marL="1143000" lvl="1" indent="-742950"/>
            <a:r>
              <a:rPr lang="en-US" sz="2800" dirty="0" smtClean="0"/>
              <a:t>What are you hoping to find out / learn?</a:t>
            </a:r>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23</a:t>
            </a:fld>
            <a:endParaRPr lang="en-US"/>
          </a:p>
        </p:txBody>
      </p:sp>
    </p:spTree>
    <p:extLst>
      <p:ext uri="{BB962C8B-B14F-4D97-AF65-F5344CB8AC3E}">
        <p14:creationId xmlns:p14="http://schemas.microsoft.com/office/powerpoint/2010/main" xmlns="" val="519269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3 Types of Purpose to Consider</a:t>
            </a:r>
            <a:endParaRPr lang="en-US" dirty="0"/>
          </a:p>
        </p:txBody>
      </p:sp>
      <p:sp>
        <p:nvSpPr>
          <p:cNvPr id="7" name="Content Placeholder 6"/>
          <p:cNvSpPr>
            <a:spLocks noGrp="1"/>
          </p:cNvSpPr>
          <p:nvPr>
            <p:ph idx="1"/>
          </p:nvPr>
        </p:nvSpPr>
        <p:spPr/>
        <p:txBody>
          <a:bodyPr>
            <a:noAutofit/>
          </a:bodyPr>
          <a:lstStyle/>
          <a:p>
            <a:pPr marL="742950" indent="-742950">
              <a:buFont typeface="+mj-lt"/>
              <a:buAutoNum type="arabicPeriod" startAt="3"/>
            </a:pPr>
            <a:r>
              <a:rPr lang="en-US" sz="2800" dirty="0" smtClean="0"/>
              <a:t>Instructional Purpose</a:t>
            </a:r>
          </a:p>
          <a:p>
            <a:pPr marL="1143000" lvl="1" indent="-742950"/>
            <a:r>
              <a:rPr lang="en-US" sz="2800" dirty="0"/>
              <a:t>How will you teach students to comprehend the text?</a:t>
            </a:r>
          </a:p>
          <a:p>
            <a:pPr marL="1143000" lvl="1" indent="-742950"/>
            <a:r>
              <a:rPr lang="en-US" sz="2800" dirty="0"/>
              <a:t>What cognitive strategy(</a:t>
            </a:r>
            <a:r>
              <a:rPr lang="en-US" sz="2800" dirty="0" err="1"/>
              <a:t>ies</a:t>
            </a:r>
            <a:r>
              <a:rPr lang="en-US" sz="2800" dirty="0"/>
              <a:t>) are you teaching/reinforcing to make the content of the text more accessible?</a:t>
            </a:r>
          </a:p>
          <a:p>
            <a:pPr marL="1143000" lvl="1" indent="-742950"/>
            <a:r>
              <a:rPr lang="en-US" sz="2800" dirty="0"/>
              <a:t>How will you deepen and extend comprehension?</a:t>
            </a:r>
          </a:p>
          <a:p>
            <a:pPr marL="1143000" lvl="1" indent="-742950"/>
            <a:r>
              <a:rPr lang="en-US" sz="2800" dirty="0"/>
              <a:t>How will you motivate students to read the text?</a:t>
            </a:r>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24</a:t>
            </a:fld>
            <a:endParaRPr lang="en-US"/>
          </a:p>
        </p:txBody>
      </p:sp>
    </p:spTree>
    <p:extLst>
      <p:ext uri="{BB962C8B-B14F-4D97-AF65-F5344CB8AC3E}">
        <p14:creationId xmlns:p14="http://schemas.microsoft.com/office/powerpoint/2010/main" xmlns="" val="4223845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Instructional Purpose</a:t>
            </a:r>
            <a:endParaRPr lang="en-US" dirty="0"/>
          </a:p>
        </p:txBody>
      </p:sp>
      <p:sp>
        <p:nvSpPr>
          <p:cNvPr id="7" name="Text Placeholder 6"/>
          <p:cNvSpPr>
            <a:spLocks noGrp="1"/>
          </p:cNvSpPr>
          <p:nvPr>
            <p:ph type="body" idx="1"/>
          </p:nvPr>
        </p:nvSpPr>
        <p:spPr/>
        <p:txBody>
          <a:bodyPr>
            <a:normAutofit/>
          </a:bodyPr>
          <a:lstStyle/>
          <a:p>
            <a:r>
              <a:rPr lang="en-US" sz="2800" dirty="0" smtClean="0"/>
              <a:t>A Focus on</a:t>
            </a:r>
            <a:endParaRPr lang="en-US" sz="28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25</a:t>
            </a:fld>
            <a:endParaRPr lang="en-US" dirty="0"/>
          </a:p>
        </p:txBody>
      </p:sp>
    </p:spTree>
    <p:extLst>
      <p:ext uri="{BB962C8B-B14F-4D97-AF65-F5344CB8AC3E}">
        <p14:creationId xmlns:p14="http://schemas.microsoft.com/office/powerpoint/2010/main" xmlns="" val="3294540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Instructional Purpose</a:t>
            </a:r>
            <a:endParaRPr lang="en-US" dirty="0"/>
          </a:p>
        </p:txBody>
      </p:sp>
      <p:sp>
        <p:nvSpPr>
          <p:cNvPr id="7" name="Content Placeholder 6"/>
          <p:cNvSpPr>
            <a:spLocks noGrp="1"/>
          </p:cNvSpPr>
          <p:nvPr>
            <p:ph idx="1"/>
          </p:nvPr>
        </p:nvSpPr>
        <p:spPr/>
        <p:txBody>
          <a:bodyPr>
            <a:normAutofit/>
          </a:bodyPr>
          <a:lstStyle/>
          <a:p>
            <a:pPr marL="0" indent="0">
              <a:buNone/>
            </a:pPr>
            <a:r>
              <a:rPr lang="en-US" sz="3200" dirty="0" smtClean="0"/>
              <a:t>Instructional purpose includes the use of one guiding question which is set prior to reading. </a:t>
            </a:r>
          </a:p>
          <a:p>
            <a:endParaRPr lang="en-US" sz="3200" dirty="0"/>
          </a:p>
          <a:p>
            <a:pPr marL="0" indent="0" algn="ctr">
              <a:buNone/>
            </a:pPr>
            <a:r>
              <a:rPr lang="en-US" sz="3200" dirty="0"/>
              <a:t>C</a:t>
            </a:r>
            <a:r>
              <a:rPr lang="en-US" sz="3200" dirty="0" smtClean="0"/>
              <a:t>omprehension </a:t>
            </a:r>
            <a:r>
              <a:rPr lang="en-US" sz="3200" dirty="0"/>
              <a:t>P</a:t>
            </a:r>
            <a:r>
              <a:rPr lang="en-US" sz="3200" dirty="0" smtClean="0"/>
              <a:t>urpose </a:t>
            </a:r>
            <a:r>
              <a:rPr lang="en-US" sz="3200" dirty="0"/>
              <a:t>Q</a:t>
            </a:r>
            <a:r>
              <a:rPr lang="en-US" sz="3200" dirty="0" smtClean="0"/>
              <a:t>uestion (CPQ)</a:t>
            </a:r>
            <a:endParaRPr lang="en-US" sz="3200" dirty="0"/>
          </a:p>
        </p:txBody>
      </p:sp>
      <p:sp>
        <p:nvSpPr>
          <p:cNvPr id="4" name="Footer Placeholder 3"/>
          <p:cNvSpPr>
            <a:spLocks noGrp="1"/>
          </p:cNvSpPr>
          <p:nvPr>
            <p:ph type="ftr" sz="quarter" idx="11"/>
          </p:nvPr>
        </p:nvSpPr>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26</a:t>
            </a:fld>
            <a:endParaRPr lang="en-US"/>
          </a:p>
        </p:txBody>
      </p:sp>
    </p:spTree>
    <p:extLst>
      <p:ext uri="{BB962C8B-B14F-4D97-AF65-F5344CB8AC3E}">
        <p14:creationId xmlns:p14="http://schemas.microsoft.com/office/powerpoint/2010/main" xmlns="" val="981846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Purpose Questions</a:t>
            </a:r>
            <a:endParaRPr lang="en-US" dirty="0"/>
          </a:p>
        </p:txBody>
      </p:sp>
      <p:sp>
        <p:nvSpPr>
          <p:cNvPr id="3" name="Content Placeholder 2"/>
          <p:cNvSpPr>
            <a:spLocks noGrp="1"/>
          </p:cNvSpPr>
          <p:nvPr>
            <p:ph idx="1"/>
          </p:nvPr>
        </p:nvSpPr>
        <p:spPr/>
        <p:txBody>
          <a:bodyPr>
            <a:normAutofit fontScale="85000" lnSpcReduction="20000"/>
          </a:bodyPr>
          <a:lstStyle/>
          <a:p>
            <a:pPr marL="0" indent="0">
              <a:spcBef>
                <a:spcPct val="0"/>
              </a:spcBef>
              <a:buNone/>
              <a:defRPr/>
            </a:pPr>
            <a:r>
              <a:rPr lang="en-US" dirty="0">
                <a:cs typeface="Times New Roman" pitchFamily="18" charset="0"/>
              </a:rPr>
              <a:t>Thoughtful “questions appear to be effective for improving learning from reading because they:</a:t>
            </a:r>
          </a:p>
          <a:p>
            <a:pPr marL="349250" indent="0">
              <a:spcBef>
                <a:spcPct val="0"/>
              </a:spcBef>
              <a:spcAft>
                <a:spcPts val="1200"/>
              </a:spcAft>
              <a:buNone/>
              <a:defRPr/>
            </a:pPr>
            <a:endParaRPr lang="en-US" sz="1050" dirty="0">
              <a:cs typeface="Times New Roman" pitchFamily="18" charset="0"/>
            </a:endParaRPr>
          </a:p>
          <a:p>
            <a:pPr marL="349250" indent="0">
              <a:spcBef>
                <a:spcPct val="0"/>
              </a:spcBef>
              <a:spcAft>
                <a:spcPts val="1200"/>
              </a:spcAft>
              <a:defRPr/>
            </a:pPr>
            <a:r>
              <a:rPr lang="en-US" sz="3600" dirty="0">
                <a:cs typeface="Times New Roman" pitchFamily="18" charset="0"/>
              </a:rPr>
              <a:t> </a:t>
            </a:r>
            <a:r>
              <a:rPr lang="en-US" dirty="0">
                <a:cs typeface="Times New Roman" pitchFamily="18" charset="0"/>
              </a:rPr>
              <a:t>give students a purpose for reading;</a:t>
            </a:r>
          </a:p>
          <a:p>
            <a:pPr marL="349250" indent="0">
              <a:spcBef>
                <a:spcPct val="0"/>
              </a:spcBef>
              <a:spcAft>
                <a:spcPts val="1200"/>
              </a:spcAft>
              <a:defRPr/>
            </a:pPr>
            <a:r>
              <a:rPr lang="en-US" dirty="0">
                <a:cs typeface="Times New Roman" pitchFamily="18" charset="0"/>
              </a:rPr>
              <a:t> focus students’ attention on what they are to learn;</a:t>
            </a:r>
          </a:p>
          <a:p>
            <a:pPr marL="349250" indent="0">
              <a:spcBef>
                <a:spcPct val="0"/>
              </a:spcBef>
              <a:spcAft>
                <a:spcPts val="1200"/>
              </a:spcAft>
              <a:defRPr/>
            </a:pPr>
            <a:r>
              <a:rPr lang="en-US" dirty="0">
                <a:cs typeface="Times New Roman" pitchFamily="18" charset="0"/>
              </a:rPr>
              <a:t> help students to think actively as they read;</a:t>
            </a:r>
          </a:p>
          <a:p>
            <a:pPr marL="349250" indent="0">
              <a:spcBef>
                <a:spcPct val="0"/>
              </a:spcBef>
              <a:spcAft>
                <a:spcPts val="1200"/>
              </a:spcAft>
              <a:defRPr/>
            </a:pPr>
            <a:r>
              <a:rPr lang="en-US" dirty="0">
                <a:cs typeface="Times New Roman" pitchFamily="18" charset="0"/>
              </a:rPr>
              <a:t> encourage students to monitor their comprehension; and</a:t>
            </a:r>
          </a:p>
          <a:p>
            <a:pPr marL="509588" indent="-160338">
              <a:spcBef>
                <a:spcPct val="0"/>
              </a:spcBef>
              <a:spcAft>
                <a:spcPts val="1200"/>
              </a:spcAft>
              <a:defRPr/>
            </a:pPr>
            <a:r>
              <a:rPr lang="en-US" dirty="0">
                <a:cs typeface="Times New Roman" pitchFamily="18" charset="0"/>
              </a:rPr>
              <a:t>help students to review content and relate what they have learned to what they already know”</a:t>
            </a:r>
            <a:r>
              <a:rPr lang="en-US" sz="3600" dirty="0">
                <a:cs typeface="Times New Roman" pitchFamily="18" charset="0"/>
              </a:rPr>
              <a:t> </a:t>
            </a:r>
            <a:r>
              <a:rPr lang="en-US" sz="2100" dirty="0">
                <a:cs typeface="Times New Roman" pitchFamily="18" charset="0"/>
              </a:rPr>
              <a:t>(CIERA, </a:t>
            </a:r>
            <a:r>
              <a:rPr lang="en-US" sz="2100" dirty="0" smtClean="0">
                <a:cs typeface="Times New Roman" pitchFamily="18" charset="0"/>
              </a:rPr>
              <a:t>2003).</a:t>
            </a:r>
            <a:endParaRPr lang="en-US" sz="2100" dirty="0">
              <a:cs typeface="Times New Roman" pitchFamily="18" charset="0"/>
            </a:endParaRPr>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27</a:t>
            </a:fld>
            <a:endParaRPr lang="en-US" dirty="0"/>
          </a:p>
        </p:txBody>
      </p:sp>
    </p:spTree>
    <p:extLst>
      <p:ext uri="{BB962C8B-B14F-4D97-AF65-F5344CB8AC3E}">
        <p14:creationId xmlns:p14="http://schemas.microsoft.com/office/powerpoint/2010/main" xmlns="" val="2458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Effective Instruction</a:t>
            </a:r>
            <a:endParaRPr lang="en-US" dirty="0"/>
          </a:p>
        </p:txBody>
      </p:sp>
      <p:sp>
        <p:nvSpPr>
          <p:cNvPr id="3" name="Content Placeholder 2"/>
          <p:cNvSpPr>
            <a:spLocks noGrp="1"/>
          </p:cNvSpPr>
          <p:nvPr>
            <p:ph idx="1"/>
          </p:nvPr>
        </p:nvSpPr>
        <p:spPr>
          <a:xfrm>
            <a:off x="457200" y="1905000"/>
            <a:ext cx="8229600" cy="4953000"/>
          </a:xfrm>
        </p:spPr>
        <p:txBody>
          <a:bodyPr>
            <a:normAutofit/>
          </a:bodyPr>
          <a:lstStyle/>
          <a:p>
            <a:pPr marL="0" indent="0" algn="ctr">
              <a:buNone/>
            </a:pPr>
            <a:r>
              <a:rPr lang="en-US" b="1" dirty="0" smtClean="0"/>
              <a:t>Systematic Instruction With Scaffolding</a:t>
            </a:r>
          </a:p>
          <a:p>
            <a:pPr marL="0" indent="0">
              <a:buNone/>
            </a:pPr>
            <a:endParaRPr lang="en-US" dirty="0" smtClean="0"/>
          </a:p>
          <a:p>
            <a:pPr marL="0" indent="0">
              <a:buNone/>
            </a:pPr>
            <a:r>
              <a:rPr lang="en-US" sz="3000" dirty="0" smtClean="0"/>
              <a:t>“… the systematic sequencing of prompted content, materials, tasks, and teacher and peer support to optimize learning.” </a:t>
            </a:r>
          </a:p>
          <a:p>
            <a:pPr marL="0" indent="0">
              <a:buNone/>
            </a:pPr>
            <a:endParaRPr lang="en-US" sz="4400" dirty="0" smtClean="0"/>
          </a:p>
          <a:p>
            <a:pPr marL="0" indent="0">
              <a:buNone/>
            </a:pPr>
            <a:r>
              <a:rPr lang="en-US" sz="2000" dirty="0" smtClean="0"/>
              <a:t>(Dickson, Chard &amp; Simmons, 1993 in Texas Education Agency/University of Texas System, 2007).</a:t>
            </a:r>
          </a:p>
          <a:p>
            <a:pPr marL="0" indent="0">
              <a:buNone/>
            </a:pPr>
            <a:endParaRPr lang="en-US" sz="2000" dirty="0"/>
          </a:p>
          <a:p>
            <a:pPr marL="0" indent="0">
              <a:buNone/>
            </a:pPr>
            <a:r>
              <a:rPr lang="en-US" sz="2000" dirty="0"/>
              <a:t>	</a:t>
            </a:r>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28</a:t>
            </a:fld>
            <a:endParaRPr lang="en-US" dirty="0"/>
          </a:p>
        </p:txBody>
      </p:sp>
    </p:spTree>
    <p:extLst>
      <p:ext uri="{BB962C8B-B14F-4D97-AF65-F5344CB8AC3E}">
        <p14:creationId xmlns:p14="http://schemas.microsoft.com/office/powerpoint/2010/main" xmlns="" val="2593159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29</a:t>
            </a:fld>
            <a:endParaRPr lang="en-US"/>
          </a:p>
        </p:txBody>
      </p:sp>
      <p:sp>
        <p:nvSpPr>
          <p:cNvPr id="6" name="TextBox 3"/>
          <p:cNvSpPr txBox="1">
            <a:spLocks noChangeArrowheads="1"/>
          </p:cNvSpPr>
          <p:nvPr/>
        </p:nvSpPr>
        <p:spPr bwMode="auto">
          <a:xfrm>
            <a:off x="154380" y="5410200"/>
            <a:ext cx="2438399"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mn-lt"/>
              </a:rPr>
              <a:t>West Davidson, J. (2003). </a:t>
            </a:r>
            <a:r>
              <a:rPr lang="en-US" sz="1200" i="1" dirty="0">
                <a:latin typeface="+mn-lt"/>
              </a:rPr>
              <a:t>The American nation: Beginnings through 1877. </a:t>
            </a:r>
            <a:r>
              <a:rPr lang="en-US" sz="1200" dirty="0">
                <a:latin typeface="+mn-lt"/>
              </a:rPr>
              <a:t>Pearson Education Inc., publishing as Pearson Prentice Hall, Upper Saddle River, NJ.</a:t>
            </a:r>
          </a:p>
          <a:p>
            <a:pPr eaLnBrk="1" hangingPunct="1"/>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244434"/>
            <a:ext cx="4572000" cy="618155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5" name="Rounded Rectangular Callout 4"/>
          <p:cNvSpPr/>
          <p:nvPr/>
        </p:nvSpPr>
        <p:spPr>
          <a:xfrm>
            <a:off x="304800" y="1295400"/>
            <a:ext cx="1828800" cy="1981200"/>
          </a:xfrm>
          <a:prstGeom prst="wedgeRoundRectCallout">
            <a:avLst>
              <a:gd name="adj1" fmla="val 72697"/>
              <a:gd name="adj2" fmla="val -455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What did the colonists do to demonstrate their opposition to the Stamp Act? </a:t>
            </a:r>
          </a:p>
        </p:txBody>
      </p:sp>
    </p:spTree>
    <p:extLst>
      <p:ext uri="{BB962C8B-B14F-4D97-AF65-F5344CB8AC3E}">
        <p14:creationId xmlns:p14="http://schemas.microsoft.com/office/powerpoint/2010/main" xmlns="" val="3677302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Focus on Comprehension</a:t>
            </a:r>
            <a:endParaRPr lang="en-US" dirty="0"/>
          </a:p>
        </p:txBody>
      </p:sp>
      <p:sp>
        <p:nvSpPr>
          <p:cNvPr id="3" name="Content Placeholder 2"/>
          <p:cNvSpPr>
            <a:spLocks noGrp="1"/>
          </p:cNvSpPr>
          <p:nvPr>
            <p:ph idx="1"/>
          </p:nvPr>
        </p:nvSpPr>
        <p:spPr>
          <a:xfrm>
            <a:off x="1219200" y="2209800"/>
            <a:ext cx="6781800" cy="3916363"/>
          </a:xfrm>
        </p:spPr>
        <p:txBody>
          <a:bodyPr>
            <a:normAutofit lnSpcReduction="10000"/>
          </a:bodyPr>
          <a:lstStyle/>
          <a:p>
            <a:pPr marL="0" indent="0" algn="ctr">
              <a:buNone/>
            </a:pPr>
            <a:r>
              <a:rPr lang="en-US" sz="3400" dirty="0" smtClean="0"/>
              <a:t>District </a:t>
            </a:r>
            <a:r>
              <a:rPr lang="en-US" sz="3400" dirty="0"/>
              <a:t>TLI </a:t>
            </a:r>
            <a:r>
              <a:rPr lang="en-US" sz="3400" dirty="0" smtClean="0"/>
              <a:t>Goal Grades 6-8:</a:t>
            </a:r>
            <a:endParaRPr lang="en-US" dirty="0"/>
          </a:p>
          <a:p>
            <a:pPr marL="0" indent="0" algn="ctr">
              <a:buNone/>
            </a:pPr>
            <a:r>
              <a:rPr lang="en-US" dirty="0"/>
              <a:t>Increase </a:t>
            </a:r>
            <a:r>
              <a:rPr lang="en-US" dirty="0" smtClean="0"/>
              <a:t>the number of students who achieve mastery so that 70% of students increase in Comprehension in order to meet AYP and track student progress/performance and close the gap as measured </a:t>
            </a:r>
            <a:r>
              <a:rPr lang="en-US" dirty="0"/>
              <a:t>on </a:t>
            </a:r>
            <a:r>
              <a:rPr lang="en-US" dirty="0" smtClean="0"/>
              <a:t>items assessing Figure 19 of 2013 STAAR</a:t>
            </a:r>
            <a:r>
              <a:rPr lang="en-US" dirty="0"/>
              <a:t> </a:t>
            </a:r>
            <a:r>
              <a:rPr lang="en-US" dirty="0" smtClean="0"/>
              <a:t>assessment.</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a:t>
            </a:fld>
            <a:endParaRPr lang="en-US" dirty="0"/>
          </a:p>
        </p:txBody>
      </p:sp>
    </p:spTree>
    <p:extLst>
      <p:ext uri="{BB962C8B-B14F-4D97-AF65-F5344CB8AC3E}">
        <p14:creationId xmlns:p14="http://schemas.microsoft.com/office/powerpoint/2010/main" xmlns="" val="2815288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30</a:t>
            </a:fld>
            <a:endParaRPr lang="en-US"/>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3600" y="457200"/>
            <a:ext cx="6089563" cy="5943600"/>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5" name="Rounded Rectangular Callout 4"/>
          <p:cNvSpPr/>
          <p:nvPr/>
        </p:nvSpPr>
        <p:spPr>
          <a:xfrm>
            <a:off x="152400" y="1505197"/>
            <a:ext cx="1981199" cy="1977778"/>
          </a:xfrm>
          <a:prstGeom prst="wedgeRoundRectCallout">
            <a:avLst>
              <a:gd name="adj1" fmla="val 123907"/>
              <a:gd name="adj2" fmla="val 115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What </a:t>
            </a:r>
            <a:r>
              <a:rPr lang="en-US" dirty="0" smtClean="0"/>
              <a:t> are at least two key facts you should understand about quadrants?</a:t>
            </a:r>
            <a:endParaRPr lang="en-US" dirty="0"/>
          </a:p>
        </p:txBody>
      </p:sp>
      <p:sp>
        <p:nvSpPr>
          <p:cNvPr id="4" name="TextBox 3"/>
          <p:cNvSpPr txBox="1"/>
          <p:nvPr/>
        </p:nvSpPr>
        <p:spPr>
          <a:xfrm>
            <a:off x="123699" y="5429071"/>
            <a:ext cx="1933699" cy="1200329"/>
          </a:xfrm>
          <a:prstGeom prst="rect">
            <a:avLst/>
          </a:prstGeom>
          <a:noFill/>
        </p:spPr>
        <p:txBody>
          <a:bodyPr wrap="square" rtlCol="0">
            <a:spAutoFit/>
          </a:bodyPr>
          <a:lstStyle/>
          <a:p>
            <a:r>
              <a:rPr lang="en-US" sz="1200" dirty="0" smtClean="0"/>
              <a:t>Larson, R., Boswell, L., </a:t>
            </a:r>
            <a:r>
              <a:rPr lang="en-US" sz="1200" dirty="0" err="1" smtClean="0"/>
              <a:t>Kanold</a:t>
            </a:r>
            <a:r>
              <a:rPr lang="en-US" sz="1200" dirty="0" smtClean="0"/>
              <a:t>, T., Stiff, L. (2007).  </a:t>
            </a:r>
            <a:r>
              <a:rPr lang="en-US" sz="1200" i="1" dirty="0" smtClean="0"/>
              <a:t>Algebra 1(Texas Edition).</a:t>
            </a:r>
            <a:r>
              <a:rPr lang="en-US" sz="1200" dirty="0" smtClean="0"/>
              <a:t> McDougal </a:t>
            </a:r>
            <a:r>
              <a:rPr lang="en-US" sz="1200" dirty="0" err="1" smtClean="0"/>
              <a:t>Littell</a:t>
            </a:r>
            <a:r>
              <a:rPr lang="en-US" sz="1200" dirty="0" smtClean="0"/>
              <a:t>, a division of Houghton Mifflin Company.</a:t>
            </a:r>
            <a:endParaRPr lang="en-US" sz="1200" dirty="0"/>
          </a:p>
        </p:txBody>
      </p:sp>
    </p:spTree>
    <p:extLst>
      <p:ext uri="{BB962C8B-B14F-4D97-AF65-F5344CB8AC3E}">
        <p14:creationId xmlns:p14="http://schemas.microsoft.com/office/powerpoint/2010/main" xmlns="" val="1567438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33600" y="1143001"/>
            <a:ext cx="4953000" cy="2667000"/>
          </a:xfrm>
        </p:spPr>
        <p:txBody>
          <a:bodyPr>
            <a:normAutofit fontScale="77500" lnSpcReduction="20000"/>
          </a:bodyPr>
          <a:lstStyle/>
          <a:p>
            <a:pPr marL="0" indent="0">
              <a:buNone/>
            </a:pPr>
            <a:r>
              <a:rPr lang="en-US" sz="2100" dirty="0"/>
              <a:t>The amount an appliance repairman charges for each job is represented by the function t = 50h + 35, where </a:t>
            </a:r>
            <a:r>
              <a:rPr lang="en-US" sz="2100" i="1" dirty="0"/>
              <a:t>h</a:t>
            </a:r>
            <a:r>
              <a:rPr lang="en-US" sz="2100" dirty="0"/>
              <a:t> represents the number of hours he spent on the job and </a:t>
            </a:r>
            <a:r>
              <a:rPr lang="en-US" sz="2100" i="1" dirty="0"/>
              <a:t>t</a:t>
            </a:r>
            <a:r>
              <a:rPr lang="en-US" sz="2100" dirty="0"/>
              <a:t> represents the total amount he charges in dollars for the job. The repairman plans to change the amount he charge </a:t>
            </a:r>
            <a:r>
              <a:rPr lang="en-US" sz="2100" dirty="0" smtClean="0"/>
              <a:t>changes </a:t>
            </a:r>
            <a:r>
              <a:rPr lang="en-US" sz="2100" dirty="0"/>
              <a:t>for each job. The amount he plans to charge is represented by the function t = 50h + 45. What will be the effect of this change on the amount he charges for each job?</a:t>
            </a:r>
          </a:p>
          <a:p>
            <a:pPr marL="0" indent="0">
              <a:buNone/>
            </a:pPr>
            <a:r>
              <a:rPr lang="en-US" dirty="0"/>
              <a:t> </a:t>
            </a:r>
          </a:p>
          <a:p>
            <a:pPr marL="0" indent="0">
              <a:buNone/>
            </a:pPr>
            <a:r>
              <a:rPr lang="en-US" dirty="0"/>
              <a:t> </a:t>
            </a:r>
          </a:p>
          <a:p>
            <a:endParaRPr lang="en-US" dirty="0"/>
          </a:p>
        </p:txBody>
      </p:sp>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31</a:t>
            </a:fld>
            <a:endParaRPr lang="en-US"/>
          </a:p>
        </p:txBody>
      </p:sp>
      <p:sp>
        <p:nvSpPr>
          <p:cNvPr id="6" name="Rounded Rectangular Callout 5"/>
          <p:cNvSpPr/>
          <p:nvPr/>
        </p:nvSpPr>
        <p:spPr>
          <a:xfrm>
            <a:off x="228600" y="915390"/>
            <a:ext cx="1752600" cy="2057400"/>
          </a:xfrm>
          <a:prstGeom prst="wedgeRoundRectCallout">
            <a:avLst>
              <a:gd name="adj1" fmla="val 58308"/>
              <a:gd name="adj2" fmla="val 621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are the differences between the original function and the new function?</a:t>
            </a:r>
          </a:p>
        </p:txBody>
      </p:sp>
      <p:sp>
        <p:nvSpPr>
          <p:cNvPr id="7" name="Rounded Rectangular Callout 6"/>
          <p:cNvSpPr/>
          <p:nvPr/>
        </p:nvSpPr>
        <p:spPr>
          <a:xfrm>
            <a:off x="7336477" y="1067790"/>
            <a:ext cx="1676400" cy="1905000"/>
          </a:xfrm>
          <a:prstGeom prst="wedgeRoundRectCallout">
            <a:avLst>
              <a:gd name="adj1" fmla="val -78138"/>
              <a:gd name="adj2" fmla="val 610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and contrast the original function and the new function.</a:t>
            </a:r>
          </a:p>
        </p:txBody>
      </p:sp>
      <p:sp>
        <p:nvSpPr>
          <p:cNvPr id="8" name="TextBox 7"/>
          <p:cNvSpPr txBox="1"/>
          <p:nvPr/>
        </p:nvSpPr>
        <p:spPr>
          <a:xfrm>
            <a:off x="1325088" y="3429000"/>
            <a:ext cx="6477000" cy="2831544"/>
          </a:xfrm>
          <a:prstGeom prst="rect">
            <a:avLst/>
          </a:prstGeom>
          <a:noFill/>
        </p:spPr>
        <p:txBody>
          <a:bodyPr wrap="square" rtlCol="0">
            <a:spAutoFit/>
          </a:bodyPr>
          <a:lstStyle/>
          <a:p>
            <a:pPr marL="463550" indent="-238125">
              <a:buNone/>
            </a:pPr>
            <a:r>
              <a:rPr lang="en-US" sz="1600" dirty="0"/>
              <a:t>A. The total amount he charges for each job will increase by $10. (ANSWER)</a:t>
            </a:r>
          </a:p>
          <a:p>
            <a:pPr marL="463550" indent="-238125">
              <a:buNone/>
            </a:pPr>
            <a:r>
              <a:rPr lang="en-US" sz="1600" dirty="0"/>
              <a:t>B. The total amount he charges for each job will decrease by $10. (It doesn't decrease, the hourly rate stays the same at 50, but the service fee goes up $10, from 35 to 45).</a:t>
            </a:r>
          </a:p>
          <a:p>
            <a:pPr marL="463550" indent="-238125">
              <a:buNone/>
            </a:pPr>
            <a:r>
              <a:rPr lang="en-US" sz="1600" dirty="0"/>
              <a:t>C. The amount he charges per hour will increase by $10. (The hourly rate stays the same at 50.)</a:t>
            </a:r>
          </a:p>
          <a:p>
            <a:pPr marL="463550" indent="-238125">
              <a:buNone/>
            </a:pPr>
            <a:r>
              <a:rPr lang="en-US" sz="1600" dirty="0"/>
              <a:t>D. The amount he charges per hour will decrease by $10. (The hourly rate stays the same at 50.)</a:t>
            </a:r>
          </a:p>
          <a:p>
            <a:r>
              <a:rPr lang="en-US" sz="1600" dirty="0"/>
              <a:t> </a:t>
            </a:r>
          </a:p>
          <a:p>
            <a:endParaRPr lang="en-US" dirty="0"/>
          </a:p>
        </p:txBody>
      </p:sp>
      <p:sp>
        <p:nvSpPr>
          <p:cNvPr id="9" name="TextBox 8"/>
          <p:cNvSpPr txBox="1"/>
          <p:nvPr/>
        </p:nvSpPr>
        <p:spPr>
          <a:xfrm>
            <a:off x="5621977" y="5842337"/>
            <a:ext cx="3429000" cy="1015663"/>
          </a:xfrm>
          <a:prstGeom prst="rect">
            <a:avLst/>
          </a:prstGeom>
          <a:noFill/>
        </p:spPr>
        <p:txBody>
          <a:bodyPr wrap="square" rtlCol="0">
            <a:spAutoFit/>
          </a:bodyPr>
          <a:lstStyle/>
          <a:p>
            <a:r>
              <a:rPr lang="en-US" sz="1400" dirty="0" smtClean="0"/>
              <a:t>Submitted by Laura Beal</a:t>
            </a:r>
            <a:r>
              <a:rPr lang="en-US" sz="1400" dirty="0"/>
              <a:t/>
            </a:r>
            <a:br>
              <a:rPr lang="en-US" sz="1400" dirty="0"/>
            </a:br>
            <a:r>
              <a:rPr lang="en-US" sz="1400" dirty="0"/>
              <a:t>Lanier High </a:t>
            </a:r>
            <a:r>
              <a:rPr lang="en-US" sz="1400" dirty="0" smtClean="0"/>
              <a:t>School, Austin</a:t>
            </a:r>
            <a:r>
              <a:rPr lang="en-US" sz="1400" dirty="0"/>
              <a:t>, Texas</a:t>
            </a:r>
            <a:br>
              <a:rPr lang="en-US" sz="1400" dirty="0"/>
            </a:br>
            <a:endParaRPr lang="en-US" sz="1400" dirty="0"/>
          </a:p>
          <a:p>
            <a:endParaRPr lang="en-US" dirty="0"/>
          </a:p>
        </p:txBody>
      </p:sp>
    </p:spTree>
    <p:extLst>
      <p:ext uri="{BB962C8B-B14F-4D97-AF65-F5344CB8AC3E}">
        <p14:creationId xmlns:p14="http://schemas.microsoft.com/office/powerpoint/2010/main" xmlns="" val="1719992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32</a:t>
            </a:fld>
            <a:endParaRPr lang="en-US"/>
          </a:p>
        </p:txBody>
      </p:sp>
      <p:sp>
        <p:nvSpPr>
          <p:cNvPr id="4" name="TextBox 1"/>
          <p:cNvSpPr txBox="1">
            <a:spLocks noChangeArrowheads="1"/>
          </p:cNvSpPr>
          <p:nvPr/>
        </p:nvSpPr>
        <p:spPr bwMode="auto">
          <a:xfrm>
            <a:off x="222956" y="6093223"/>
            <a:ext cx="2743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smtClean="0">
                <a:hlinkClick r:id="rId3"/>
              </a:rPr>
              <a:t>http</a:t>
            </a:r>
            <a:r>
              <a:rPr lang="en-US" sz="1200" dirty="0">
                <a:hlinkClick r:id="rId3"/>
              </a:rPr>
              <a:t>://aspire.cosmic-ray.org/labs/star_life/hr_diagram.html</a:t>
            </a:r>
            <a:endParaRPr lang="en-US" sz="1200"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24200" y="984738"/>
            <a:ext cx="4989861" cy="5708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ounded Rectangular Callout 5"/>
          <p:cNvSpPr/>
          <p:nvPr/>
        </p:nvSpPr>
        <p:spPr>
          <a:xfrm>
            <a:off x="304800" y="1295400"/>
            <a:ext cx="1828800" cy="2133600"/>
          </a:xfrm>
          <a:prstGeom prst="wedgeRoundRectCallout">
            <a:avLst>
              <a:gd name="adj1" fmla="val 102359"/>
              <a:gd name="adj2" fmla="val -58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How do you read an H-R diagram and what information do you learn from using it?</a:t>
            </a:r>
          </a:p>
        </p:txBody>
      </p:sp>
    </p:spTree>
    <p:extLst>
      <p:ext uri="{BB962C8B-B14F-4D97-AF65-F5344CB8AC3E}">
        <p14:creationId xmlns:p14="http://schemas.microsoft.com/office/powerpoint/2010/main" xmlns="" val="1219364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33</a:t>
            </a:fld>
            <a:endParaRPr lang="en-US"/>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l="17934" t="1990" r="16554" b="2306"/>
          <a:stretch>
            <a:fillRect/>
          </a:stretch>
        </p:blipFill>
        <p:spPr bwMode="auto">
          <a:xfrm>
            <a:off x="3067050" y="1035738"/>
            <a:ext cx="3562350" cy="5203137"/>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7" name="Rounded Rectangular Callout 6"/>
          <p:cNvSpPr/>
          <p:nvPr/>
        </p:nvSpPr>
        <p:spPr>
          <a:xfrm>
            <a:off x="228600" y="1447800"/>
            <a:ext cx="2057400" cy="2209799"/>
          </a:xfrm>
          <a:prstGeom prst="wedgeRoundRectCallout">
            <a:avLst>
              <a:gd name="adj1" fmla="val 120905"/>
              <a:gd name="adj2" fmla="val 125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Chapter 1</a:t>
            </a:r>
          </a:p>
          <a:p>
            <a:pPr algn="ctr">
              <a:defRPr/>
            </a:pPr>
            <a:r>
              <a:rPr lang="en-US" dirty="0"/>
              <a:t>CPQ:</a:t>
            </a:r>
          </a:p>
          <a:p>
            <a:pPr algn="ctr">
              <a:defRPr/>
            </a:pPr>
            <a:r>
              <a:rPr lang="en-US" dirty="0"/>
              <a:t>What happens to </a:t>
            </a:r>
            <a:r>
              <a:rPr lang="en-US" dirty="0" err="1"/>
              <a:t>Raidy</a:t>
            </a:r>
            <a:r>
              <a:rPr lang="en-US" dirty="0"/>
              <a:t> and what effect does this have on the boy?</a:t>
            </a:r>
          </a:p>
        </p:txBody>
      </p:sp>
    </p:spTree>
    <p:extLst>
      <p:ext uri="{BB962C8B-B14F-4D97-AF65-F5344CB8AC3E}">
        <p14:creationId xmlns:p14="http://schemas.microsoft.com/office/powerpoint/2010/main" xmlns="" val="413050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8779"/>
            <a:ext cx="9144000" cy="769441"/>
          </a:xfrm>
        </p:spPr>
        <p:txBody>
          <a:bodyPr/>
          <a:lstStyle/>
          <a:p>
            <a:r>
              <a:rPr lang="en-US" sz="4000" dirty="0" smtClean="0"/>
              <a:t>Setting a CPQ to Support Comprehension</a:t>
            </a:r>
            <a:endParaRPr lang="en-US" sz="4000" dirty="0"/>
          </a:p>
        </p:txBody>
      </p:sp>
      <p:sp>
        <p:nvSpPr>
          <p:cNvPr id="3" name="Content Placeholder 2"/>
          <p:cNvSpPr>
            <a:spLocks noGrp="1"/>
          </p:cNvSpPr>
          <p:nvPr>
            <p:ph idx="1"/>
          </p:nvPr>
        </p:nvSpPr>
        <p:spPr>
          <a:xfrm>
            <a:off x="457200" y="2133600"/>
            <a:ext cx="5029200" cy="4267200"/>
          </a:xfrm>
        </p:spPr>
        <p:txBody>
          <a:bodyPr>
            <a:normAutofit fontScale="92500" lnSpcReduction="20000"/>
          </a:bodyPr>
          <a:lstStyle/>
          <a:p>
            <a:pPr marL="0" indent="0">
              <a:buNone/>
            </a:pPr>
            <a:r>
              <a:rPr lang="en-US" sz="3500" dirty="0"/>
              <a:t>“When teachers choose to incorporate text in the teaching of academic content, they have to consider the content learning goals, but also the instructional goals for helping students understand the content of the </a:t>
            </a:r>
            <a:r>
              <a:rPr lang="en-US" sz="3500" dirty="0" smtClean="0"/>
              <a:t>text.” </a:t>
            </a:r>
          </a:p>
          <a:p>
            <a:pPr marL="0" indent="0">
              <a:buNone/>
            </a:pPr>
            <a:r>
              <a:rPr lang="en-US" sz="1900" dirty="0" smtClean="0"/>
              <a:t>                                      </a:t>
            </a:r>
            <a:r>
              <a:rPr lang="en-US" sz="2200" dirty="0" smtClean="0"/>
              <a:t>(</a:t>
            </a:r>
            <a:r>
              <a:rPr lang="en-US" sz="2200" dirty="0"/>
              <a:t>Jetton &amp; Lee, 2012, p. 101</a:t>
            </a:r>
            <a:r>
              <a:rPr lang="en-US" sz="2200" dirty="0" smtClean="0"/>
              <a:t>)</a:t>
            </a:r>
            <a:endParaRPr lang="en-US" sz="2200" dirty="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34</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2573" y="2895600"/>
            <a:ext cx="3207221" cy="2133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5148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CPQ to Increase Motivation</a:t>
            </a:r>
            <a:endParaRPr lang="en-US" dirty="0"/>
          </a:p>
        </p:txBody>
      </p:sp>
      <p:sp>
        <p:nvSpPr>
          <p:cNvPr id="3" name="Content Placeholder 2"/>
          <p:cNvSpPr>
            <a:spLocks noGrp="1"/>
          </p:cNvSpPr>
          <p:nvPr>
            <p:ph idx="1"/>
          </p:nvPr>
        </p:nvSpPr>
        <p:spPr>
          <a:xfrm>
            <a:off x="2971800" y="1775618"/>
            <a:ext cx="5638800" cy="4221163"/>
          </a:xfrm>
        </p:spPr>
        <p:txBody>
          <a:bodyPr>
            <a:noAutofit/>
          </a:bodyPr>
          <a:lstStyle/>
          <a:p>
            <a:pPr marL="0" indent="0">
              <a:buNone/>
            </a:pPr>
            <a:r>
              <a:rPr lang="en-US" sz="3000" dirty="0">
                <a:cs typeface="Calibri" pitchFamily="34" charset="0"/>
              </a:rPr>
              <a:t>“As students transition from elementary to middle and high school, their motivation drops </a:t>
            </a:r>
            <a:r>
              <a:rPr lang="en-US" sz="1800" dirty="0">
                <a:cs typeface="Calibri" pitchFamily="34" charset="0"/>
              </a:rPr>
              <a:t>(Guthrie &amp; Davis, 2003). </a:t>
            </a:r>
            <a:r>
              <a:rPr lang="en-US" sz="3000" dirty="0">
                <a:cs typeface="Calibri" pitchFamily="34" charset="0"/>
              </a:rPr>
              <a:t>This drop may be due to a number of factors, including students’ reluctance to read the difficult textbooks they encounter in middle and high school </a:t>
            </a:r>
            <a:r>
              <a:rPr lang="en-US" sz="3000" dirty="0" smtClean="0">
                <a:cs typeface="Calibri" pitchFamily="34" charset="0"/>
              </a:rPr>
              <a:t>…</a:t>
            </a:r>
            <a:endParaRPr lang="en-US" sz="30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35</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2385" y="1981200"/>
            <a:ext cx="2538413"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2737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CPQ to Increase Motivation</a:t>
            </a:r>
            <a:endParaRPr lang="en-US" dirty="0"/>
          </a:p>
        </p:txBody>
      </p:sp>
      <p:sp>
        <p:nvSpPr>
          <p:cNvPr id="3" name="Content Placeholder 2"/>
          <p:cNvSpPr>
            <a:spLocks noGrp="1"/>
          </p:cNvSpPr>
          <p:nvPr>
            <p:ph idx="1"/>
          </p:nvPr>
        </p:nvSpPr>
        <p:spPr>
          <a:xfrm>
            <a:off x="2860798" y="1905000"/>
            <a:ext cx="5597402" cy="4495800"/>
          </a:xfrm>
        </p:spPr>
        <p:txBody>
          <a:bodyPr>
            <a:normAutofit/>
          </a:bodyPr>
          <a:lstStyle/>
          <a:p>
            <a:pPr marL="0" indent="0">
              <a:buNone/>
            </a:pPr>
            <a:r>
              <a:rPr lang="en-US" sz="3000" dirty="0" smtClean="0">
                <a:cs typeface="Calibri" pitchFamily="34" charset="0"/>
              </a:rPr>
              <a:t>Teachers </a:t>
            </a:r>
            <a:r>
              <a:rPr lang="en-US" sz="3000" dirty="0">
                <a:cs typeface="Calibri" pitchFamily="34" charset="0"/>
              </a:rPr>
              <a:t>need to find opportunities to reengage these adolescent learners … They must also plan instruction that includes social interaction, so that students and teachers can employ discourse to grapple with the ideas and theories of the </a:t>
            </a:r>
            <a:r>
              <a:rPr lang="en-US" sz="3000" dirty="0" smtClean="0">
                <a:cs typeface="Calibri" pitchFamily="34" charset="0"/>
              </a:rPr>
              <a:t>discipline.” </a:t>
            </a:r>
          </a:p>
          <a:p>
            <a:pPr marL="0" indent="0">
              <a:buNone/>
            </a:pPr>
            <a:r>
              <a:rPr lang="en-US" sz="3000" dirty="0">
                <a:cs typeface="Calibri" pitchFamily="34" charset="0"/>
              </a:rPr>
              <a:t> </a:t>
            </a:r>
            <a:r>
              <a:rPr lang="en-US" sz="3000" dirty="0" smtClean="0">
                <a:cs typeface="Calibri" pitchFamily="34" charset="0"/>
              </a:rPr>
              <a:t>                        </a:t>
            </a:r>
            <a:r>
              <a:rPr lang="en-US" sz="1900" dirty="0" smtClean="0"/>
              <a:t>(</a:t>
            </a:r>
            <a:r>
              <a:rPr lang="en-US" sz="1900" dirty="0"/>
              <a:t>Jetton &amp; Lee, 2012, pp. 99-100</a:t>
            </a:r>
            <a:r>
              <a:rPr lang="en-US" sz="1900" dirty="0" smtClean="0"/>
              <a:t>)</a:t>
            </a:r>
            <a:endParaRPr lang="en-US" sz="1900" dirty="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36</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2385" y="2057400"/>
            <a:ext cx="2538413"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2349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High-Quality Discussions of Text</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r>
              <a:rPr lang="en-US" dirty="0" smtClean="0"/>
              <a:t>Meta-analysis from 75 studies on discussion-oriented instruction</a:t>
            </a:r>
          </a:p>
          <a:p>
            <a:r>
              <a:rPr lang="en-US" dirty="0" smtClean="0"/>
              <a:t>Most important conclusion:</a:t>
            </a:r>
          </a:p>
          <a:p>
            <a:pPr lvl="1"/>
            <a:r>
              <a:rPr lang="en-US" dirty="0" smtClean="0"/>
              <a:t>“approaches emphasizing critical analysis of the text or involving text discussion (either teacher- or student-led) of specific questions about text had the </a:t>
            </a:r>
            <a:r>
              <a:rPr lang="en-US" b="1" dirty="0" smtClean="0"/>
              <a:t>most consistently positive effect </a:t>
            </a:r>
            <a:r>
              <a:rPr lang="en-US" dirty="0" smtClean="0"/>
              <a:t>on reading comprehension outcomes.”</a:t>
            </a:r>
          </a:p>
          <a:p>
            <a:pPr marL="457200" lvl="1" indent="0">
              <a:buNone/>
            </a:pPr>
            <a:r>
              <a:rPr lang="en-US" sz="2000" dirty="0"/>
              <a:t> </a:t>
            </a:r>
            <a:r>
              <a:rPr lang="en-US" sz="2000" dirty="0" smtClean="0"/>
              <a:t>                                                                                                 (</a:t>
            </a:r>
            <a:r>
              <a:rPr lang="en-US" sz="2000" dirty="0" err="1" smtClean="0"/>
              <a:t>Torgesen</a:t>
            </a:r>
            <a:r>
              <a:rPr lang="en-US" sz="2000" dirty="0" smtClean="0"/>
              <a:t>, 2007)</a:t>
            </a:r>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37</a:t>
            </a:fld>
            <a:endParaRPr lang="en-US" dirty="0"/>
          </a:p>
        </p:txBody>
      </p:sp>
    </p:spTree>
    <p:extLst>
      <p:ext uri="{BB962C8B-B14F-4D97-AF65-F5344CB8AC3E}">
        <p14:creationId xmlns:p14="http://schemas.microsoft.com/office/powerpoint/2010/main" xmlns="" val="1824326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Set a CPQ?</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38</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048000"/>
            <a:ext cx="4724400" cy="2647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a:spLocks noGrp="1"/>
          </p:cNvSpPr>
          <p:nvPr>
            <p:ph idx="1"/>
          </p:nvPr>
        </p:nvSpPr>
        <p:spPr>
          <a:xfrm>
            <a:off x="1125794" y="2590799"/>
            <a:ext cx="2057400" cy="3562141"/>
          </a:xfrm>
        </p:spPr>
        <p:txBody>
          <a:bodyPr>
            <a:noAutofit/>
          </a:bodyPr>
          <a:lstStyle/>
          <a:p>
            <a:pPr marL="0" indent="0">
              <a:lnSpc>
                <a:spcPct val="150000"/>
              </a:lnSpc>
              <a:buNone/>
            </a:pPr>
            <a:r>
              <a:rPr lang="en-US" sz="4000" dirty="0" smtClean="0"/>
              <a:t>Think</a:t>
            </a:r>
          </a:p>
          <a:p>
            <a:pPr marL="0" indent="0">
              <a:lnSpc>
                <a:spcPct val="150000"/>
              </a:lnSpc>
              <a:buNone/>
            </a:pPr>
            <a:r>
              <a:rPr lang="en-US" sz="4000" dirty="0" smtClean="0"/>
              <a:t>Turn</a:t>
            </a:r>
          </a:p>
          <a:p>
            <a:pPr marL="0" indent="0">
              <a:lnSpc>
                <a:spcPct val="150000"/>
              </a:lnSpc>
              <a:buNone/>
            </a:pPr>
            <a:r>
              <a:rPr lang="en-US" sz="4000" dirty="0" smtClean="0"/>
              <a:t>Talk</a:t>
            </a:r>
            <a:endParaRPr lang="en-US" sz="4000" dirty="0"/>
          </a:p>
        </p:txBody>
      </p:sp>
    </p:spTree>
    <p:extLst>
      <p:ext uri="{BB962C8B-B14F-4D97-AF65-F5344CB8AC3E}">
        <p14:creationId xmlns:p14="http://schemas.microsoft.com/office/powerpoint/2010/main" xmlns="" val="124052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Set a CPQ?</a:t>
            </a:r>
            <a:endParaRPr lang="en-US" dirty="0"/>
          </a:p>
        </p:txBody>
      </p:sp>
      <p:sp>
        <p:nvSpPr>
          <p:cNvPr id="3" name="Content Placeholder 2"/>
          <p:cNvSpPr>
            <a:spLocks noGrp="1"/>
          </p:cNvSpPr>
          <p:nvPr>
            <p:ph idx="1"/>
          </p:nvPr>
        </p:nvSpPr>
        <p:spPr>
          <a:xfrm>
            <a:off x="457200" y="1905000"/>
            <a:ext cx="5562600" cy="4495800"/>
          </a:xfrm>
        </p:spPr>
        <p:txBody>
          <a:bodyPr>
            <a:normAutofit fontScale="92500" lnSpcReduction="10000"/>
          </a:bodyPr>
          <a:lstStyle/>
          <a:p>
            <a:pPr marL="0" indent="0">
              <a:buFont typeface="Arial" charset="0"/>
              <a:buNone/>
            </a:pPr>
            <a:r>
              <a:rPr lang="en-US" sz="3500" dirty="0"/>
              <a:t>Students who struggle </a:t>
            </a:r>
            <a:r>
              <a:rPr lang="en-US" sz="3500"/>
              <a:t>to </a:t>
            </a:r>
            <a:r>
              <a:rPr lang="en-US" sz="3500" smtClean="0"/>
              <a:t>comprehend </a:t>
            </a:r>
            <a:r>
              <a:rPr lang="en-US" sz="3500" dirty="0"/>
              <a:t>are less motivated to persevere with complex text. By setting a clear purpose and by helping students to understand the objectives of the lesson, they will more likely experience success.</a:t>
            </a:r>
          </a:p>
          <a:p>
            <a:pPr marL="0" indent="0">
              <a:buFont typeface="Arial" charset="0"/>
              <a:buNone/>
            </a:pPr>
            <a:endParaRPr lang="en-US" sz="1800" dirty="0"/>
          </a:p>
          <a:p>
            <a:pPr marL="0" indent="0">
              <a:buFont typeface="Arial" charset="0"/>
              <a:buNone/>
            </a:pPr>
            <a:r>
              <a:rPr lang="en-US" sz="1900" dirty="0"/>
              <a:t>Allen, J. (2000)., Berkeley, S., </a:t>
            </a:r>
            <a:r>
              <a:rPr lang="en-US" sz="1900" dirty="0" err="1"/>
              <a:t>Mastropieri</a:t>
            </a:r>
            <a:r>
              <a:rPr lang="en-US" sz="1900" dirty="0"/>
              <a:t>, M., &amp; Scruggs, T. (2011)</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39</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9859" t="5000" b="13693"/>
          <a:stretch>
            <a:fillRect/>
          </a:stretch>
        </p:blipFill>
        <p:spPr bwMode="auto">
          <a:xfrm>
            <a:off x="6172200" y="1928446"/>
            <a:ext cx="2351314" cy="3581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7114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Focus on Comprehension</a:t>
            </a:r>
            <a:endParaRPr lang="en-US" dirty="0"/>
          </a:p>
        </p:txBody>
      </p:sp>
      <p:sp>
        <p:nvSpPr>
          <p:cNvPr id="3" name="Content Placeholder 2"/>
          <p:cNvSpPr>
            <a:spLocks noGrp="1"/>
          </p:cNvSpPr>
          <p:nvPr>
            <p:ph idx="1"/>
          </p:nvPr>
        </p:nvSpPr>
        <p:spPr>
          <a:xfrm>
            <a:off x="1219200" y="2209800"/>
            <a:ext cx="6781800" cy="3916363"/>
          </a:xfrm>
        </p:spPr>
        <p:txBody>
          <a:bodyPr>
            <a:normAutofit/>
          </a:bodyPr>
          <a:lstStyle/>
          <a:p>
            <a:pPr marL="0" indent="0" algn="ctr">
              <a:buNone/>
            </a:pPr>
            <a:r>
              <a:rPr lang="en-US" sz="3400" dirty="0" smtClean="0"/>
              <a:t>District </a:t>
            </a:r>
            <a:r>
              <a:rPr lang="en-US" sz="3400" dirty="0"/>
              <a:t>TLI </a:t>
            </a:r>
            <a:r>
              <a:rPr lang="en-US" sz="3400" dirty="0" smtClean="0"/>
              <a:t>Goal Grades 9-12:</a:t>
            </a:r>
            <a:endParaRPr lang="en-US" dirty="0"/>
          </a:p>
          <a:p>
            <a:pPr marL="0" indent="0" algn="ctr">
              <a:buNone/>
            </a:pPr>
            <a:r>
              <a:rPr lang="en-US" dirty="0"/>
              <a:t>Increase </a:t>
            </a:r>
            <a:r>
              <a:rPr lang="en-US" dirty="0" smtClean="0"/>
              <a:t>the number of students who achieve mastery of inferring so that 70% of students are successful as measured </a:t>
            </a:r>
            <a:r>
              <a:rPr lang="en-US" dirty="0"/>
              <a:t>on </a:t>
            </a:r>
            <a:r>
              <a:rPr lang="en-US" dirty="0" smtClean="0"/>
              <a:t>items assessing Figure 19, RC(B) on the 2013 STAAR</a:t>
            </a:r>
            <a:r>
              <a:rPr lang="en-US" dirty="0"/>
              <a:t> </a:t>
            </a:r>
            <a:r>
              <a:rPr lang="en-US" dirty="0" smtClean="0"/>
              <a:t>assessment. This will ensure that students meet AYP.</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4</a:t>
            </a:fld>
            <a:endParaRPr lang="en-US" dirty="0"/>
          </a:p>
        </p:txBody>
      </p:sp>
    </p:spTree>
    <p:extLst>
      <p:ext uri="{BB962C8B-B14F-4D97-AF65-F5344CB8AC3E}">
        <p14:creationId xmlns:p14="http://schemas.microsoft.com/office/powerpoint/2010/main" xmlns="" val="3622781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Comprehension Purpose questions?</a:t>
            </a:r>
            <a:endParaRPr lang="en-US" dirty="0"/>
          </a:p>
        </p:txBody>
      </p:sp>
      <p:sp>
        <p:nvSpPr>
          <p:cNvPr id="7" name="Text Placeholder 6"/>
          <p:cNvSpPr>
            <a:spLocks noGrp="1"/>
          </p:cNvSpPr>
          <p:nvPr>
            <p:ph type="body" idx="1"/>
          </p:nvPr>
        </p:nvSpPr>
        <p:spPr/>
        <p:txBody>
          <a:bodyPr>
            <a:normAutofit/>
          </a:bodyPr>
          <a:lstStyle/>
          <a:p>
            <a:r>
              <a:rPr lang="en-US" sz="2800" dirty="0" smtClean="0"/>
              <a:t>How do we set</a:t>
            </a:r>
            <a:endParaRPr lang="en-US" sz="28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40</a:t>
            </a:fld>
            <a:endParaRPr lang="en-US" dirty="0"/>
          </a:p>
        </p:txBody>
      </p:sp>
    </p:spTree>
    <p:extLst>
      <p:ext uri="{BB962C8B-B14F-4D97-AF65-F5344CB8AC3E}">
        <p14:creationId xmlns:p14="http://schemas.microsoft.com/office/powerpoint/2010/main" xmlns="" val="429350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41</a:t>
            </a:fld>
            <a:endParaRPr lang="en-US"/>
          </a:p>
        </p:txBody>
      </p:sp>
      <p:pic>
        <p:nvPicPr>
          <p:cNvPr id="12290" name="Picture 2" descr="http://images.clipart.com/thb/thb9/PH/5344_2004120013/011213_1219_00/19087195.thb.jpg?011213_1219_0078_l__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2228850"/>
            <a:ext cx="2219325" cy="333375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http://images.clipart.com/thb/thb9/PH/5344_2004120013/011213_1219_00/19087187.thb.jpg?011213_1219_0077_l__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05200" y="2228850"/>
            <a:ext cx="2219325" cy="333375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http://images.clipart.com/thb/thb9/PH/5344_2004120013/011213_1219_00/19087167.thb.jpg?011213_1219_0075_l__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00800" y="2228850"/>
            <a:ext cx="2219325"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57200" y="1334869"/>
            <a:ext cx="8162925" cy="646331"/>
          </a:xfrm>
          <a:prstGeom prst="rect">
            <a:avLst/>
          </a:prstGeom>
          <a:noFill/>
        </p:spPr>
        <p:txBody>
          <a:bodyPr wrap="square" rtlCol="0">
            <a:spAutoFit/>
          </a:bodyPr>
          <a:lstStyle/>
          <a:p>
            <a:r>
              <a:rPr lang="en-US" sz="3600" dirty="0" smtClean="0">
                <a:solidFill>
                  <a:srgbClr val="0070C0"/>
                </a:solidFill>
                <a:cs typeface="Adobe Arabic" pitchFamily="18" charset="-78"/>
              </a:rPr>
              <a:t>It can’t be …       that hard …            can it?</a:t>
            </a:r>
            <a:endParaRPr lang="en-US" sz="3600" dirty="0">
              <a:solidFill>
                <a:srgbClr val="0070C0"/>
              </a:solidFill>
              <a:cs typeface="Adobe Arabic" pitchFamily="18" charset="-78"/>
            </a:endParaRPr>
          </a:p>
        </p:txBody>
      </p:sp>
    </p:spTree>
    <p:extLst>
      <p:ext uri="{BB962C8B-B14F-4D97-AF65-F5344CB8AC3E}">
        <p14:creationId xmlns:p14="http://schemas.microsoft.com/office/powerpoint/2010/main" xmlns="" val="1703107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a:xfrm>
            <a:off x="1481138" y="1219200"/>
            <a:ext cx="6181725" cy="4800600"/>
          </a:xfrm>
          <a:ln>
            <a:solidFill>
              <a:schemeClr val="tx1"/>
            </a:solidFill>
          </a:ln>
          <a:effectLst>
            <a:outerShdw blurRad="292100" dist="139700" dir="2700000" algn="tl" rotWithShape="0">
              <a:srgbClr val="333333">
                <a:alpha val="65000"/>
              </a:srgbClr>
            </a:outerShdw>
          </a:effectLst>
        </p:spPr>
      </p:pic>
      <p:sp>
        <p:nvSpPr>
          <p:cNvPr id="39940" name="TextBox 5"/>
          <p:cNvSpPr txBox="1">
            <a:spLocks noChangeArrowheads="1"/>
          </p:cNvSpPr>
          <p:nvPr/>
        </p:nvSpPr>
        <p:spPr bwMode="auto">
          <a:xfrm>
            <a:off x="1981200" y="2514600"/>
            <a:ext cx="2057400" cy="50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700" b="1" dirty="0" smtClean="0">
                <a:solidFill>
                  <a:srgbClr val="C00000"/>
                </a:solidFill>
                <a:latin typeface="Comic Sans MS" pitchFamily="66" charset="0"/>
              </a:rPr>
              <a:t>Goldilocks</a:t>
            </a:r>
            <a:r>
              <a:rPr lang="en-US" sz="2700" b="1" dirty="0" smtClean="0">
                <a:latin typeface="Comic Sans MS" pitchFamily="66" charset="0"/>
              </a:rPr>
              <a:t>?</a:t>
            </a:r>
            <a:endParaRPr lang="en-US" sz="2700" b="1" dirty="0">
              <a:latin typeface="Comic Sans MS" pitchFamily="66" charset="0"/>
            </a:endParaRPr>
          </a:p>
        </p:txBody>
      </p:sp>
    </p:spTree>
    <p:extLst>
      <p:ext uri="{BB962C8B-B14F-4D97-AF65-F5344CB8AC3E}">
        <p14:creationId xmlns:p14="http://schemas.microsoft.com/office/powerpoint/2010/main" xmlns="" val="2979610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a:xfrm>
            <a:off x="1465263" y="1219200"/>
            <a:ext cx="6213475" cy="4800600"/>
          </a:xfr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85154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8159"/>
            <a:ext cx="8229600" cy="769441"/>
          </a:xfrm>
        </p:spPr>
        <p:txBody>
          <a:bodyPr/>
          <a:lstStyle/>
          <a:p>
            <a:r>
              <a:rPr lang="en-US" dirty="0" smtClean="0"/>
              <a:t>What’s important to remember when setting a CPQ?</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44</a:t>
            </a:fld>
            <a:endParaRPr lang="en-US" dirty="0"/>
          </a:p>
        </p:txBody>
      </p:sp>
      <p:grpSp>
        <p:nvGrpSpPr>
          <p:cNvPr id="8" name="Group 7"/>
          <p:cNvGrpSpPr/>
          <p:nvPr/>
        </p:nvGrpSpPr>
        <p:grpSpPr>
          <a:xfrm>
            <a:off x="7712233" y="990600"/>
            <a:ext cx="1149350" cy="1023938"/>
            <a:chOff x="7620000" y="4953000"/>
            <a:chExt cx="1149350" cy="1023938"/>
          </a:xfrm>
        </p:grpSpPr>
        <p:pic>
          <p:nvPicPr>
            <p:cNvPr id="6" name="Picture 3" descr="C:\Documents and Settings\ddycha\Local Settings\Temporary Internet Files\Content.IE5\6I22BF7Q\MCj0424798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0" y="4953000"/>
              <a:ext cx="1149350"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4"/>
            <p:cNvSpPr txBox="1">
              <a:spLocks noChangeArrowheads="1"/>
            </p:cNvSpPr>
            <p:nvPr/>
          </p:nvSpPr>
          <p:spPr bwMode="auto">
            <a:xfrm rot="20864675">
              <a:off x="7664170" y="5205364"/>
              <a:ext cx="998746" cy="523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00"/>
                  </a:solidFill>
                  <a:latin typeface="Comic Sans MS" pitchFamily="66" charset="0"/>
                </a:rPr>
                <a:t>Handout </a:t>
              </a:r>
              <a:r>
                <a:rPr lang="en-US" sz="1400" dirty="0" smtClean="0">
                  <a:solidFill>
                    <a:srgbClr val="000000"/>
                  </a:solidFill>
                  <a:latin typeface="Comic Sans MS" pitchFamily="66" charset="0"/>
                </a:rPr>
                <a:t>#3</a:t>
              </a:r>
              <a:endParaRPr lang="en-US" sz="1400" dirty="0">
                <a:solidFill>
                  <a:srgbClr val="000000"/>
                </a:solidFill>
                <a:latin typeface="Comic Sans MS" pitchFamily="66" charset="0"/>
              </a:endParaRPr>
            </a:p>
          </p:txBody>
        </p:sp>
      </p:grpSp>
    </p:spTree>
    <p:extLst>
      <p:ext uri="{BB962C8B-B14F-4D97-AF65-F5344CB8AC3E}">
        <p14:creationId xmlns:p14="http://schemas.microsoft.com/office/powerpoint/2010/main" xmlns="" val="4271930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the CPQ</a:t>
            </a:r>
            <a:endParaRPr lang="en-US" dirty="0"/>
          </a:p>
        </p:txBody>
      </p:sp>
      <p:sp>
        <p:nvSpPr>
          <p:cNvPr id="3" name="Content Placeholder 2"/>
          <p:cNvSpPr>
            <a:spLocks noGrp="1"/>
          </p:cNvSpPr>
          <p:nvPr>
            <p:ph idx="1"/>
          </p:nvPr>
        </p:nvSpPr>
        <p:spPr>
          <a:xfrm>
            <a:off x="457200" y="2057400"/>
            <a:ext cx="8229600" cy="4068763"/>
          </a:xfrm>
        </p:spPr>
        <p:txBody>
          <a:bodyPr/>
          <a:lstStyle/>
          <a:p>
            <a:pPr marL="0" indent="0">
              <a:buNone/>
            </a:pPr>
            <a:r>
              <a:rPr lang="en-US" dirty="0" smtClean="0"/>
              <a:t>Share your understanding with a partner:</a:t>
            </a:r>
          </a:p>
          <a:p>
            <a:pPr marL="0" indent="0">
              <a:buNone/>
            </a:pPr>
            <a:endParaRPr lang="en-US" dirty="0" smtClean="0"/>
          </a:p>
          <a:p>
            <a:pPr marL="0" indent="0">
              <a:buNone/>
            </a:pPr>
            <a:r>
              <a:rPr lang="en-US" dirty="0"/>
              <a:t>	</a:t>
            </a:r>
            <a:r>
              <a:rPr lang="en-US" dirty="0" smtClean="0"/>
              <a:t>What’s important to remember when 	setting a CPQ?</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45</a:t>
            </a:fld>
            <a:endParaRPr lang="en-US" dirty="0"/>
          </a:p>
        </p:txBody>
      </p:sp>
    </p:spTree>
    <p:extLst>
      <p:ext uri="{BB962C8B-B14F-4D97-AF65-F5344CB8AC3E}">
        <p14:creationId xmlns:p14="http://schemas.microsoft.com/office/powerpoint/2010/main" xmlns="" val="1842807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What’s Important to Remember … ?</a:t>
            </a:r>
            <a:endParaRPr lang="en-US" sz="4000" dirty="0"/>
          </a:p>
        </p:txBody>
      </p:sp>
      <p:sp>
        <p:nvSpPr>
          <p:cNvPr id="3" name="Content Placeholder 2"/>
          <p:cNvSpPr>
            <a:spLocks noGrp="1"/>
          </p:cNvSpPr>
          <p:nvPr>
            <p:ph idx="1"/>
          </p:nvPr>
        </p:nvSpPr>
        <p:spPr>
          <a:xfrm>
            <a:off x="457200" y="1905000"/>
            <a:ext cx="8229600" cy="4495800"/>
          </a:xfrm>
        </p:spPr>
        <p:txBody>
          <a:bodyPr>
            <a:normAutofit lnSpcReduction="10000"/>
          </a:bodyPr>
          <a:lstStyle/>
          <a:p>
            <a:pPr marL="403225" lvl="1" indent="-341313">
              <a:buFont typeface="Arial" charset="0"/>
              <a:buChar char="•"/>
            </a:pPr>
            <a:r>
              <a:rPr lang="en-US" dirty="0"/>
              <a:t>Set a comprehension purpose question when the text includes important content all students must be able to access and understand.</a:t>
            </a:r>
            <a:endParaRPr lang="en-US" sz="800" dirty="0"/>
          </a:p>
          <a:p>
            <a:pPr marL="403225" lvl="1" indent="-341313">
              <a:buFont typeface="Arial" charset="0"/>
              <a:buChar char="•"/>
            </a:pPr>
            <a:r>
              <a:rPr lang="en-US" dirty="0"/>
              <a:t>Choose a question that will focus attention throughout the reading.</a:t>
            </a:r>
          </a:p>
          <a:p>
            <a:pPr marL="403225" lvl="1" indent="-341313">
              <a:buFont typeface="Arial" charset="0"/>
              <a:buChar char="•"/>
            </a:pPr>
            <a:r>
              <a:rPr lang="en-US" dirty="0"/>
              <a:t>Link the CPQ to the strategy(</a:t>
            </a:r>
            <a:r>
              <a:rPr lang="en-US" dirty="0" err="1"/>
              <a:t>ies</a:t>
            </a:r>
            <a:r>
              <a:rPr lang="en-US" dirty="0"/>
              <a:t>) </a:t>
            </a:r>
            <a:r>
              <a:rPr lang="en-US" dirty="0" smtClean="0"/>
              <a:t>on which you’ll focus.</a:t>
            </a:r>
            <a:endParaRPr lang="en-US" sz="800" dirty="0"/>
          </a:p>
          <a:p>
            <a:pPr marL="403225" lvl="1" indent="-341313">
              <a:buFont typeface="Arial" charset="0"/>
              <a:buChar char="•"/>
            </a:pPr>
            <a:r>
              <a:rPr lang="en-US" dirty="0"/>
              <a:t>Post the CPQ for students to see and refer to.</a:t>
            </a:r>
            <a:endParaRPr lang="en-US" sz="800" dirty="0"/>
          </a:p>
          <a:p>
            <a:pPr marL="403225" lvl="1" indent="-341313">
              <a:buFont typeface="Arial" charset="0"/>
              <a:buChar char="•"/>
            </a:pPr>
            <a:r>
              <a:rPr lang="en-US" dirty="0"/>
              <a:t>Provide opportunities to discuss and share after reading.</a:t>
            </a:r>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46</a:t>
            </a:fld>
            <a:endParaRPr lang="en-US" dirty="0"/>
          </a:p>
        </p:txBody>
      </p:sp>
    </p:spTree>
    <p:extLst>
      <p:ext uri="{BB962C8B-B14F-4D97-AF65-F5344CB8AC3E}">
        <p14:creationId xmlns:p14="http://schemas.microsoft.com/office/powerpoint/2010/main" xmlns="" val="81177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Steps for Setting a Great CPQ</a:t>
            </a:r>
            <a:endParaRPr lang="en-US" sz="4000" dirty="0"/>
          </a:p>
        </p:txBody>
      </p:sp>
      <p:sp>
        <p:nvSpPr>
          <p:cNvPr id="3" name="Content Placeholder 2"/>
          <p:cNvSpPr>
            <a:spLocks noGrp="1"/>
          </p:cNvSpPr>
          <p:nvPr>
            <p:ph idx="1"/>
          </p:nvPr>
        </p:nvSpPr>
        <p:spPr/>
        <p:txBody>
          <a:bodyPr>
            <a:noAutofit/>
          </a:bodyPr>
          <a:lstStyle/>
          <a:p>
            <a:pPr marL="742950" indent="-742950">
              <a:spcAft>
                <a:spcPts val="600"/>
              </a:spcAft>
              <a:buFont typeface="+mj-lt"/>
              <a:buAutoNum type="arabicPeriod"/>
            </a:pPr>
            <a:r>
              <a:rPr lang="en-US" sz="3100" dirty="0" smtClean="0"/>
              <a:t>Record/annotate your thinking while reading the text you will ask students to read.</a:t>
            </a:r>
          </a:p>
          <a:p>
            <a:pPr marL="742950" indent="-742950">
              <a:spcAft>
                <a:spcPts val="600"/>
              </a:spcAft>
              <a:buFont typeface="+mj-lt"/>
              <a:buAutoNum type="arabicPeriod"/>
            </a:pPr>
            <a:r>
              <a:rPr lang="en-US" sz="3100" dirty="0" smtClean="0"/>
              <a:t>After reading, brainstorm possible CPQs (What do you want students to understand?).</a:t>
            </a:r>
          </a:p>
          <a:p>
            <a:pPr marL="742950" indent="-742950">
              <a:spcAft>
                <a:spcPts val="600"/>
              </a:spcAft>
              <a:buFont typeface="+mj-lt"/>
              <a:buAutoNum type="arabicPeriod"/>
            </a:pPr>
            <a:r>
              <a:rPr lang="en-US" sz="3100" dirty="0" smtClean="0"/>
              <a:t>Integrate with teacher resources if available.</a:t>
            </a:r>
          </a:p>
          <a:p>
            <a:pPr marL="742950" indent="-742950">
              <a:spcAft>
                <a:spcPts val="600"/>
              </a:spcAft>
              <a:buFont typeface="+mj-lt"/>
              <a:buAutoNum type="arabicPeriod"/>
            </a:pPr>
            <a:r>
              <a:rPr lang="en-US" sz="3100" dirty="0" smtClean="0"/>
              <a:t>Select a “Great” CPQ.</a:t>
            </a:r>
            <a:endParaRPr lang="en-US" sz="31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47</a:t>
            </a:fld>
            <a:endParaRPr lang="en-US" dirty="0"/>
          </a:p>
        </p:txBody>
      </p:sp>
    </p:spTree>
    <p:extLst>
      <p:ext uri="{BB962C8B-B14F-4D97-AF65-F5344CB8AC3E}">
        <p14:creationId xmlns:p14="http://schemas.microsoft.com/office/powerpoint/2010/main" xmlns="" val="3541115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Steps for Setting a Great CPQ</a:t>
            </a:r>
            <a:endParaRPr lang="en-US" sz="4000" dirty="0"/>
          </a:p>
        </p:txBody>
      </p:sp>
      <p:sp>
        <p:nvSpPr>
          <p:cNvPr id="3" name="Content Placeholder 2"/>
          <p:cNvSpPr>
            <a:spLocks noGrp="1"/>
          </p:cNvSpPr>
          <p:nvPr>
            <p:ph idx="1"/>
          </p:nvPr>
        </p:nvSpPr>
        <p:spPr/>
        <p:txBody>
          <a:bodyPr>
            <a:noAutofit/>
          </a:bodyPr>
          <a:lstStyle/>
          <a:p>
            <a:pPr marL="742950" indent="-742950">
              <a:spcAft>
                <a:spcPts val="600"/>
              </a:spcAft>
              <a:buFont typeface="+mj-lt"/>
              <a:buAutoNum type="arabicPeriod"/>
            </a:pPr>
            <a:r>
              <a:rPr lang="en-US" sz="3100" dirty="0" smtClean="0">
                <a:solidFill>
                  <a:srgbClr val="C00000"/>
                </a:solidFill>
              </a:rPr>
              <a:t>Record/annotate your thinking while reading the text you will ask students to read.</a:t>
            </a:r>
          </a:p>
          <a:p>
            <a:pPr marL="742950" indent="-742950">
              <a:spcAft>
                <a:spcPts val="600"/>
              </a:spcAft>
              <a:buFont typeface="+mj-lt"/>
              <a:buAutoNum type="arabicPeriod"/>
            </a:pPr>
            <a:r>
              <a:rPr lang="en-US" sz="3100" dirty="0" smtClean="0"/>
              <a:t>After reading, brainstorm possible CPQs (What do you want students to understand?).</a:t>
            </a:r>
          </a:p>
          <a:p>
            <a:pPr marL="742950" indent="-742950">
              <a:spcAft>
                <a:spcPts val="600"/>
              </a:spcAft>
              <a:buFont typeface="+mj-lt"/>
              <a:buAutoNum type="arabicPeriod"/>
            </a:pPr>
            <a:r>
              <a:rPr lang="en-US" sz="3100" dirty="0" smtClean="0"/>
              <a:t>Integrate with teacher resources if available.</a:t>
            </a:r>
          </a:p>
          <a:p>
            <a:pPr marL="742950" indent="-742950">
              <a:spcAft>
                <a:spcPts val="600"/>
              </a:spcAft>
              <a:buFont typeface="+mj-lt"/>
              <a:buAutoNum type="arabicPeriod"/>
            </a:pPr>
            <a:r>
              <a:rPr lang="en-US" sz="3100" dirty="0" smtClean="0"/>
              <a:t>Select a “Great” CPQ.</a:t>
            </a:r>
            <a:endParaRPr lang="en-US" sz="31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48</a:t>
            </a:fld>
            <a:endParaRPr lang="en-US" dirty="0"/>
          </a:p>
        </p:txBody>
      </p:sp>
    </p:spTree>
    <p:extLst>
      <p:ext uri="{BB962C8B-B14F-4D97-AF65-F5344CB8AC3E}">
        <p14:creationId xmlns:p14="http://schemas.microsoft.com/office/powerpoint/2010/main" xmlns="" val="652545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75" y="910622"/>
            <a:ext cx="8305800" cy="769441"/>
          </a:xfrm>
        </p:spPr>
        <p:txBody>
          <a:bodyPr/>
          <a:lstStyle/>
          <a:p>
            <a:r>
              <a:rPr lang="en-US" sz="2800" dirty="0" smtClean="0"/>
              <a:t>Step 1: </a:t>
            </a:r>
            <a:r>
              <a:rPr lang="en-US" sz="3600" dirty="0" smtClean="0"/>
              <a:t>Record / Annotate Your Thinking</a:t>
            </a:r>
            <a:endParaRPr lang="en-US" sz="36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49</a:t>
            </a:fld>
            <a:endParaRPr lang="en-US" dirty="0"/>
          </a:p>
        </p:txBody>
      </p:sp>
      <p:grpSp>
        <p:nvGrpSpPr>
          <p:cNvPr id="8" name="Group 21"/>
          <p:cNvGrpSpPr>
            <a:grpSpLocks/>
          </p:cNvGrpSpPr>
          <p:nvPr/>
        </p:nvGrpSpPr>
        <p:grpSpPr bwMode="auto">
          <a:xfrm>
            <a:off x="7991475" y="1484674"/>
            <a:ext cx="1152525" cy="1023938"/>
            <a:chOff x="7010400" y="4419600"/>
            <a:chExt cx="1841500" cy="1635125"/>
          </a:xfrm>
        </p:grpSpPr>
        <p:grpSp>
          <p:nvGrpSpPr>
            <p:cNvPr id="9" name="Group 8"/>
            <p:cNvGrpSpPr>
              <a:grpSpLocks noChangeAspect="1"/>
            </p:cNvGrpSpPr>
            <p:nvPr/>
          </p:nvGrpSpPr>
          <p:grpSpPr bwMode="auto">
            <a:xfrm>
              <a:off x="7010400" y="4419600"/>
              <a:ext cx="1841500" cy="1635125"/>
              <a:chOff x="4416" y="2784"/>
              <a:chExt cx="1160" cy="1030"/>
            </a:xfrm>
          </p:grpSpPr>
          <p:sp>
            <p:nvSpPr>
              <p:cNvPr id="11" name="AutoShape 8"/>
              <p:cNvSpPr>
                <a:spLocks noChangeAspect="1" noChangeArrowheads="1" noTextEdit="1"/>
              </p:cNvSpPr>
              <p:nvPr/>
            </p:nvSpPr>
            <p:spPr bwMode="auto">
              <a:xfrm>
                <a:off x="4416" y="2784"/>
                <a:ext cx="1160" cy="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 name="Freeform 10"/>
              <p:cNvSpPr>
                <a:spLocks/>
              </p:cNvSpPr>
              <p:nvPr/>
            </p:nvSpPr>
            <p:spPr bwMode="auto">
              <a:xfrm>
                <a:off x="4424" y="2796"/>
                <a:ext cx="1112" cy="1014"/>
              </a:xfrm>
              <a:custGeom>
                <a:avLst/>
                <a:gdLst>
                  <a:gd name="T0" fmla="*/ 950 w 1112"/>
                  <a:gd name="T1" fmla="*/ 116 h 1014"/>
                  <a:gd name="T2" fmla="*/ 950 w 1112"/>
                  <a:gd name="T3" fmla="*/ 116 h 1014"/>
                  <a:gd name="T4" fmla="*/ 960 w 1112"/>
                  <a:gd name="T5" fmla="*/ 164 h 1014"/>
                  <a:gd name="T6" fmla="*/ 982 w 1112"/>
                  <a:gd name="T7" fmla="*/ 250 h 1014"/>
                  <a:gd name="T8" fmla="*/ 1028 w 1112"/>
                  <a:gd name="T9" fmla="*/ 440 h 1014"/>
                  <a:gd name="T10" fmla="*/ 1112 w 1112"/>
                  <a:gd name="T11" fmla="*/ 792 h 1014"/>
                  <a:gd name="T12" fmla="*/ 160 w 1112"/>
                  <a:gd name="T13" fmla="*/ 1014 h 1014"/>
                  <a:gd name="T14" fmla="*/ 160 w 1112"/>
                  <a:gd name="T15" fmla="*/ 1014 h 1014"/>
                  <a:gd name="T16" fmla="*/ 92 w 1112"/>
                  <a:gd name="T17" fmla="*/ 712 h 1014"/>
                  <a:gd name="T18" fmla="*/ 42 w 1112"/>
                  <a:gd name="T19" fmla="*/ 488 h 1014"/>
                  <a:gd name="T20" fmla="*/ 12 w 1112"/>
                  <a:gd name="T21" fmla="*/ 354 h 1014"/>
                  <a:gd name="T22" fmla="*/ 12 w 1112"/>
                  <a:gd name="T23" fmla="*/ 354 h 1014"/>
                  <a:gd name="T24" fmla="*/ 4 w 1112"/>
                  <a:gd name="T25" fmla="*/ 298 h 1014"/>
                  <a:gd name="T26" fmla="*/ 0 w 1112"/>
                  <a:gd name="T27" fmla="*/ 254 h 1014"/>
                  <a:gd name="T28" fmla="*/ 0 w 1112"/>
                  <a:gd name="T29" fmla="*/ 214 h 1014"/>
                  <a:gd name="T30" fmla="*/ 952 w 1112"/>
                  <a:gd name="T31" fmla="*/ 0 h 1014"/>
                  <a:gd name="T32" fmla="*/ 952 w 1112"/>
                  <a:gd name="T33" fmla="*/ 0 h 1014"/>
                  <a:gd name="T34" fmla="*/ 950 w 1112"/>
                  <a:gd name="T35" fmla="*/ 10 h 1014"/>
                  <a:gd name="T36" fmla="*/ 946 w 1112"/>
                  <a:gd name="T37" fmla="*/ 36 h 1014"/>
                  <a:gd name="T38" fmla="*/ 944 w 1112"/>
                  <a:gd name="T39" fmla="*/ 54 h 1014"/>
                  <a:gd name="T40" fmla="*/ 944 w 1112"/>
                  <a:gd name="T41" fmla="*/ 72 h 1014"/>
                  <a:gd name="T42" fmla="*/ 946 w 1112"/>
                  <a:gd name="T43" fmla="*/ 94 h 1014"/>
                  <a:gd name="T44" fmla="*/ 950 w 1112"/>
                  <a:gd name="T45" fmla="*/ 116 h 1014"/>
                  <a:gd name="T46" fmla="*/ 950 w 1112"/>
                  <a:gd name="T47" fmla="*/ 116 h 10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2"/>
                  <a:gd name="T73" fmla="*/ 0 h 1014"/>
                  <a:gd name="T74" fmla="*/ 1112 w 1112"/>
                  <a:gd name="T75" fmla="*/ 1014 h 10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2" h="1014">
                    <a:moveTo>
                      <a:pt x="950" y="116"/>
                    </a:moveTo>
                    <a:lnTo>
                      <a:pt x="950" y="116"/>
                    </a:lnTo>
                    <a:lnTo>
                      <a:pt x="960" y="164"/>
                    </a:lnTo>
                    <a:lnTo>
                      <a:pt x="982" y="250"/>
                    </a:lnTo>
                    <a:lnTo>
                      <a:pt x="1028" y="440"/>
                    </a:lnTo>
                    <a:lnTo>
                      <a:pt x="1112" y="792"/>
                    </a:lnTo>
                    <a:lnTo>
                      <a:pt x="160" y="1014"/>
                    </a:lnTo>
                    <a:lnTo>
                      <a:pt x="92" y="712"/>
                    </a:lnTo>
                    <a:lnTo>
                      <a:pt x="42" y="488"/>
                    </a:lnTo>
                    <a:lnTo>
                      <a:pt x="12" y="354"/>
                    </a:lnTo>
                    <a:lnTo>
                      <a:pt x="4" y="298"/>
                    </a:lnTo>
                    <a:lnTo>
                      <a:pt x="0" y="254"/>
                    </a:lnTo>
                    <a:lnTo>
                      <a:pt x="0" y="214"/>
                    </a:lnTo>
                    <a:lnTo>
                      <a:pt x="952" y="0"/>
                    </a:lnTo>
                    <a:lnTo>
                      <a:pt x="950" y="10"/>
                    </a:lnTo>
                    <a:lnTo>
                      <a:pt x="946" y="36"/>
                    </a:lnTo>
                    <a:lnTo>
                      <a:pt x="944" y="54"/>
                    </a:lnTo>
                    <a:lnTo>
                      <a:pt x="944" y="72"/>
                    </a:lnTo>
                    <a:lnTo>
                      <a:pt x="946" y="94"/>
                    </a:lnTo>
                    <a:lnTo>
                      <a:pt x="950" y="116"/>
                    </a:lnTo>
                    <a:close/>
                  </a:path>
                </a:pathLst>
              </a:custGeom>
              <a:solidFill>
                <a:srgbClr val="B0B6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
              <p:cNvSpPr>
                <a:spLocks/>
              </p:cNvSpPr>
              <p:nvPr/>
            </p:nvSpPr>
            <p:spPr bwMode="auto">
              <a:xfrm>
                <a:off x="4420" y="2788"/>
                <a:ext cx="1152" cy="986"/>
              </a:xfrm>
              <a:custGeom>
                <a:avLst/>
                <a:gdLst>
                  <a:gd name="T0" fmla="*/ 984 w 1152"/>
                  <a:gd name="T1" fmla="*/ 116 h 986"/>
                  <a:gd name="T2" fmla="*/ 984 w 1152"/>
                  <a:gd name="T3" fmla="*/ 116 h 986"/>
                  <a:gd name="T4" fmla="*/ 1016 w 1152"/>
                  <a:gd name="T5" fmla="*/ 242 h 986"/>
                  <a:gd name="T6" fmla="*/ 1072 w 1152"/>
                  <a:gd name="T7" fmla="*/ 462 h 986"/>
                  <a:gd name="T8" fmla="*/ 1152 w 1152"/>
                  <a:gd name="T9" fmla="*/ 766 h 986"/>
                  <a:gd name="T10" fmla="*/ 180 w 1152"/>
                  <a:gd name="T11" fmla="*/ 986 h 986"/>
                  <a:gd name="T12" fmla="*/ 180 w 1152"/>
                  <a:gd name="T13" fmla="*/ 986 h 986"/>
                  <a:gd name="T14" fmla="*/ 104 w 1152"/>
                  <a:gd name="T15" fmla="*/ 694 h 986"/>
                  <a:gd name="T16" fmla="*/ 48 w 1152"/>
                  <a:gd name="T17" fmla="*/ 478 h 986"/>
                  <a:gd name="T18" fmla="*/ 16 w 1152"/>
                  <a:gd name="T19" fmla="*/ 348 h 986"/>
                  <a:gd name="T20" fmla="*/ 16 w 1152"/>
                  <a:gd name="T21" fmla="*/ 348 h 986"/>
                  <a:gd name="T22" fmla="*/ 6 w 1152"/>
                  <a:gd name="T23" fmla="*/ 296 h 986"/>
                  <a:gd name="T24" fmla="*/ 2 w 1152"/>
                  <a:gd name="T25" fmla="*/ 252 h 986"/>
                  <a:gd name="T26" fmla="*/ 0 w 1152"/>
                  <a:gd name="T27" fmla="*/ 210 h 986"/>
                  <a:gd name="T28" fmla="*/ 964 w 1152"/>
                  <a:gd name="T29" fmla="*/ 0 h 986"/>
                  <a:gd name="T30" fmla="*/ 964 w 1152"/>
                  <a:gd name="T31" fmla="*/ 0 h 986"/>
                  <a:gd name="T32" fmla="*/ 970 w 1152"/>
                  <a:gd name="T33" fmla="*/ 36 h 986"/>
                  <a:gd name="T34" fmla="*/ 976 w 1152"/>
                  <a:gd name="T35" fmla="*/ 72 h 986"/>
                  <a:gd name="T36" fmla="*/ 984 w 1152"/>
                  <a:gd name="T37" fmla="*/ 116 h 986"/>
                  <a:gd name="T38" fmla="*/ 984 w 1152"/>
                  <a:gd name="T39" fmla="*/ 116 h 9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2"/>
                  <a:gd name="T61" fmla="*/ 0 h 986"/>
                  <a:gd name="T62" fmla="*/ 1152 w 1152"/>
                  <a:gd name="T63" fmla="*/ 986 h 9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2" h="986">
                    <a:moveTo>
                      <a:pt x="984" y="116"/>
                    </a:moveTo>
                    <a:lnTo>
                      <a:pt x="984" y="116"/>
                    </a:lnTo>
                    <a:lnTo>
                      <a:pt x="1016" y="242"/>
                    </a:lnTo>
                    <a:lnTo>
                      <a:pt x="1072" y="462"/>
                    </a:lnTo>
                    <a:lnTo>
                      <a:pt x="1152" y="766"/>
                    </a:lnTo>
                    <a:lnTo>
                      <a:pt x="180" y="986"/>
                    </a:lnTo>
                    <a:lnTo>
                      <a:pt x="104" y="694"/>
                    </a:lnTo>
                    <a:lnTo>
                      <a:pt x="48" y="478"/>
                    </a:lnTo>
                    <a:lnTo>
                      <a:pt x="16" y="348"/>
                    </a:lnTo>
                    <a:lnTo>
                      <a:pt x="6" y="296"/>
                    </a:lnTo>
                    <a:lnTo>
                      <a:pt x="2" y="252"/>
                    </a:lnTo>
                    <a:lnTo>
                      <a:pt x="0" y="210"/>
                    </a:lnTo>
                    <a:lnTo>
                      <a:pt x="964" y="0"/>
                    </a:lnTo>
                    <a:lnTo>
                      <a:pt x="970" y="36"/>
                    </a:lnTo>
                    <a:lnTo>
                      <a:pt x="976" y="72"/>
                    </a:lnTo>
                    <a:lnTo>
                      <a:pt x="984" y="116"/>
                    </a:lnTo>
                    <a:close/>
                  </a:path>
                </a:pathLst>
              </a:custGeom>
              <a:solidFill>
                <a:srgbClr val="FEE6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2"/>
              <p:cNvSpPr>
                <a:spLocks/>
              </p:cNvSpPr>
              <p:nvPr/>
            </p:nvSpPr>
            <p:spPr bwMode="auto">
              <a:xfrm>
                <a:off x="4836" y="2894"/>
                <a:ext cx="162" cy="160"/>
              </a:xfrm>
              <a:custGeom>
                <a:avLst/>
                <a:gdLst>
                  <a:gd name="T0" fmla="*/ 158 w 162"/>
                  <a:gd name="T1" fmla="*/ 106 h 160"/>
                  <a:gd name="T2" fmla="*/ 158 w 162"/>
                  <a:gd name="T3" fmla="*/ 106 h 160"/>
                  <a:gd name="T4" fmla="*/ 152 w 162"/>
                  <a:gd name="T5" fmla="*/ 120 h 160"/>
                  <a:gd name="T6" fmla="*/ 142 w 162"/>
                  <a:gd name="T7" fmla="*/ 132 h 160"/>
                  <a:gd name="T8" fmla="*/ 132 w 162"/>
                  <a:gd name="T9" fmla="*/ 144 h 160"/>
                  <a:gd name="T10" fmla="*/ 118 w 162"/>
                  <a:gd name="T11" fmla="*/ 152 h 160"/>
                  <a:gd name="T12" fmla="*/ 104 w 162"/>
                  <a:gd name="T13" fmla="*/ 156 h 160"/>
                  <a:gd name="T14" fmla="*/ 88 w 162"/>
                  <a:gd name="T15" fmla="*/ 160 h 160"/>
                  <a:gd name="T16" fmla="*/ 72 w 162"/>
                  <a:gd name="T17" fmla="*/ 160 h 160"/>
                  <a:gd name="T18" fmla="*/ 56 w 162"/>
                  <a:gd name="T19" fmla="*/ 156 h 160"/>
                  <a:gd name="T20" fmla="*/ 56 w 162"/>
                  <a:gd name="T21" fmla="*/ 156 h 160"/>
                  <a:gd name="T22" fmla="*/ 40 w 162"/>
                  <a:gd name="T23" fmla="*/ 150 h 160"/>
                  <a:gd name="T24" fmla="*/ 28 w 162"/>
                  <a:gd name="T25" fmla="*/ 140 h 160"/>
                  <a:gd name="T26" fmla="*/ 16 w 162"/>
                  <a:gd name="T27" fmla="*/ 128 h 160"/>
                  <a:gd name="T28" fmla="*/ 8 w 162"/>
                  <a:gd name="T29" fmla="*/ 116 h 160"/>
                  <a:gd name="T30" fmla="*/ 2 w 162"/>
                  <a:gd name="T31" fmla="*/ 102 h 160"/>
                  <a:gd name="T32" fmla="*/ 0 w 162"/>
                  <a:gd name="T33" fmla="*/ 86 h 160"/>
                  <a:gd name="T34" fmla="*/ 0 w 162"/>
                  <a:gd name="T35" fmla="*/ 70 h 160"/>
                  <a:gd name="T36" fmla="*/ 2 w 162"/>
                  <a:gd name="T37" fmla="*/ 54 h 160"/>
                  <a:gd name="T38" fmla="*/ 2 w 162"/>
                  <a:gd name="T39" fmla="*/ 54 h 160"/>
                  <a:gd name="T40" fmla="*/ 10 w 162"/>
                  <a:gd name="T41" fmla="*/ 40 h 160"/>
                  <a:gd name="T42" fmla="*/ 18 w 162"/>
                  <a:gd name="T43" fmla="*/ 26 h 160"/>
                  <a:gd name="T44" fmla="*/ 30 w 162"/>
                  <a:gd name="T45" fmla="*/ 16 h 160"/>
                  <a:gd name="T46" fmla="*/ 42 w 162"/>
                  <a:gd name="T47" fmla="*/ 8 h 160"/>
                  <a:gd name="T48" fmla="*/ 58 w 162"/>
                  <a:gd name="T49" fmla="*/ 2 h 160"/>
                  <a:gd name="T50" fmla="*/ 74 w 162"/>
                  <a:gd name="T51" fmla="*/ 0 h 160"/>
                  <a:gd name="T52" fmla="*/ 90 w 162"/>
                  <a:gd name="T53" fmla="*/ 0 h 160"/>
                  <a:gd name="T54" fmla="*/ 106 w 162"/>
                  <a:gd name="T55" fmla="*/ 4 h 160"/>
                  <a:gd name="T56" fmla="*/ 106 w 162"/>
                  <a:gd name="T57" fmla="*/ 4 h 160"/>
                  <a:gd name="T58" fmla="*/ 120 w 162"/>
                  <a:gd name="T59" fmla="*/ 10 h 160"/>
                  <a:gd name="T60" fmla="*/ 134 w 162"/>
                  <a:gd name="T61" fmla="*/ 20 h 160"/>
                  <a:gd name="T62" fmla="*/ 144 w 162"/>
                  <a:gd name="T63" fmla="*/ 30 h 160"/>
                  <a:gd name="T64" fmla="*/ 154 w 162"/>
                  <a:gd name="T65" fmla="*/ 44 h 160"/>
                  <a:gd name="T66" fmla="*/ 160 w 162"/>
                  <a:gd name="T67" fmla="*/ 58 h 160"/>
                  <a:gd name="T68" fmla="*/ 162 w 162"/>
                  <a:gd name="T69" fmla="*/ 74 h 160"/>
                  <a:gd name="T70" fmla="*/ 162 w 162"/>
                  <a:gd name="T71" fmla="*/ 90 h 160"/>
                  <a:gd name="T72" fmla="*/ 158 w 162"/>
                  <a:gd name="T73" fmla="*/ 106 h 160"/>
                  <a:gd name="T74" fmla="*/ 158 w 162"/>
                  <a:gd name="T75" fmla="*/ 106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160"/>
                  <a:gd name="T116" fmla="*/ 162 w 162"/>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160">
                    <a:moveTo>
                      <a:pt x="158" y="106"/>
                    </a:moveTo>
                    <a:lnTo>
                      <a:pt x="158" y="106"/>
                    </a:lnTo>
                    <a:lnTo>
                      <a:pt x="152" y="120"/>
                    </a:lnTo>
                    <a:lnTo>
                      <a:pt x="142" y="132"/>
                    </a:lnTo>
                    <a:lnTo>
                      <a:pt x="132" y="144"/>
                    </a:lnTo>
                    <a:lnTo>
                      <a:pt x="118" y="152"/>
                    </a:lnTo>
                    <a:lnTo>
                      <a:pt x="104" y="156"/>
                    </a:lnTo>
                    <a:lnTo>
                      <a:pt x="88" y="160"/>
                    </a:lnTo>
                    <a:lnTo>
                      <a:pt x="72" y="160"/>
                    </a:lnTo>
                    <a:lnTo>
                      <a:pt x="56" y="156"/>
                    </a:lnTo>
                    <a:lnTo>
                      <a:pt x="40" y="150"/>
                    </a:lnTo>
                    <a:lnTo>
                      <a:pt x="28" y="140"/>
                    </a:lnTo>
                    <a:lnTo>
                      <a:pt x="16" y="128"/>
                    </a:lnTo>
                    <a:lnTo>
                      <a:pt x="8" y="116"/>
                    </a:lnTo>
                    <a:lnTo>
                      <a:pt x="2" y="102"/>
                    </a:lnTo>
                    <a:lnTo>
                      <a:pt x="0" y="86"/>
                    </a:lnTo>
                    <a:lnTo>
                      <a:pt x="0" y="70"/>
                    </a:lnTo>
                    <a:lnTo>
                      <a:pt x="2" y="54"/>
                    </a:lnTo>
                    <a:lnTo>
                      <a:pt x="10" y="40"/>
                    </a:lnTo>
                    <a:lnTo>
                      <a:pt x="18" y="26"/>
                    </a:lnTo>
                    <a:lnTo>
                      <a:pt x="30" y="16"/>
                    </a:lnTo>
                    <a:lnTo>
                      <a:pt x="42" y="8"/>
                    </a:lnTo>
                    <a:lnTo>
                      <a:pt x="58" y="2"/>
                    </a:lnTo>
                    <a:lnTo>
                      <a:pt x="74" y="0"/>
                    </a:lnTo>
                    <a:lnTo>
                      <a:pt x="90" y="0"/>
                    </a:lnTo>
                    <a:lnTo>
                      <a:pt x="106" y="4"/>
                    </a:lnTo>
                    <a:lnTo>
                      <a:pt x="120" y="10"/>
                    </a:lnTo>
                    <a:lnTo>
                      <a:pt x="134" y="20"/>
                    </a:lnTo>
                    <a:lnTo>
                      <a:pt x="144" y="30"/>
                    </a:lnTo>
                    <a:lnTo>
                      <a:pt x="154" y="44"/>
                    </a:lnTo>
                    <a:lnTo>
                      <a:pt x="160" y="58"/>
                    </a:lnTo>
                    <a:lnTo>
                      <a:pt x="162" y="74"/>
                    </a:lnTo>
                    <a:lnTo>
                      <a:pt x="162" y="90"/>
                    </a:lnTo>
                    <a:lnTo>
                      <a:pt x="158" y="106"/>
                    </a:lnTo>
                    <a:close/>
                  </a:path>
                </a:pathLst>
              </a:custGeom>
              <a:solidFill>
                <a:srgbClr val="DDC8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3"/>
              <p:cNvSpPr>
                <a:spLocks/>
              </p:cNvSpPr>
              <p:nvPr/>
            </p:nvSpPr>
            <p:spPr bwMode="auto">
              <a:xfrm>
                <a:off x="4844" y="2914"/>
                <a:ext cx="52" cy="116"/>
              </a:xfrm>
              <a:custGeom>
                <a:avLst/>
                <a:gdLst>
                  <a:gd name="T0" fmla="*/ 8 w 52"/>
                  <a:gd name="T1" fmla="*/ 32 h 116"/>
                  <a:gd name="T2" fmla="*/ 8 w 52"/>
                  <a:gd name="T3" fmla="*/ 32 h 116"/>
                  <a:gd name="T4" fmla="*/ 10 w 52"/>
                  <a:gd name="T5" fmla="*/ 16 h 116"/>
                  <a:gd name="T6" fmla="*/ 16 w 52"/>
                  <a:gd name="T7" fmla="*/ 0 h 116"/>
                  <a:gd name="T8" fmla="*/ 16 w 52"/>
                  <a:gd name="T9" fmla="*/ 0 h 116"/>
                  <a:gd name="T10" fmla="*/ 8 w 52"/>
                  <a:gd name="T11" fmla="*/ 10 h 116"/>
                  <a:gd name="T12" fmla="*/ 4 w 52"/>
                  <a:gd name="T13" fmla="*/ 22 h 116"/>
                  <a:gd name="T14" fmla="*/ 0 w 52"/>
                  <a:gd name="T15" fmla="*/ 34 h 116"/>
                  <a:gd name="T16" fmla="*/ 0 w 52"/>
                  <a:gd name="T17" fmla="*/ 48 h 116"/>
                  <a:gd name="T18" fmla="*/ 0 w 52"/>
                  <a:gd name="T19" fmla="*/ 48 h 116"/>
                  <a:gd name="T20" fmla="*/ 0 w 52"/>
                  <a:gd name="T21" fmla="*/ 58 h 116"/>
                  <a:gd name="T22" fmla="*/ 2 w 52"/>
                  <a:gd name="T23" fmla="*/ 68 h 116"/>
                  <a:gd name="T24" fmla="*/ 6 w 52"/>
                  <a:gd name="T25" fmla="*/ 78 h 116"/>
                  <a:gd name="T26" fmla="*/ 12 w 52"/>
                  <a:gd name="T27" fmla="*/ 88 h 116"/>
                  <a:gd name="T28" fmla="*/ 18 w 52"/>
                  <a:gd name="T29" fmla="*/ 96 h 116"/>
                  <a:gd name="T30" fmla="*/ 24 w 52"/>
                  <a:gd name="T31" fmla="*/ 104 h 116"/>
                  <a:gd name="T32" fmla="*/ 32 w 52"/>
                  <a:gd name="T33" fmla="*/ 110 h 116"/>
                  <a:gd name="T34" fmla="*/ 42 w 52"/>
                  <a:gd name="T35" fmla="*/ 116 h 116"/>
                  <a:gd name="T36" fmla="*/ 52 w 52"/>
                  <a:gd name="T37" fmla="*/ 102 h 116"/>
                  <a:gd name="T38" fmla="*/ 52 w 52"/>
                  <a:gd name="T39" fmla="*/ 102 h 116"/>
                  <a:gd name="T40" fmla="*/ 42 w 52"/>
                  <a:gd name="T41" fmla="*/ 96 h 116"/>
                  <a:gd name="T42" fmla="*/ 34 w 52"/>
                  <a:gd name="T43" fmla="*/ 90 h 116"/>
                  <a:gd name="T44" fmla="*/ 28 w 52"/>
                  <a:gd name="T45" fmla="*/ 82 h 116"/>
                  <a:gd name="T46" fmla="*/ 20 w 52"/>
                  <a:gd name="T47" fmla="*/ 74 h 116"/>
                  <a:gd name="T48" fmla="*/ 16 w 52"/>
                  <a:gd name="T49" fmla="*/ 64 h 116"/>
                  <a:gd name="T50" fmla="*/ 12 w 52"/>
                  <a:gd name="T51" fmla="*/ 54 h 116"/>
                  <a:gd name="T52" fmla="*/ 10 w 52"/>
                  <a:gd name="T53" fmla="*/ 44 h 116"/>
                  <a:gd name="T54" fmla="*/ 8 w 52"/>
                  <a:gd name="T55" fmla="*/ 32 h 116"/>
                  <a:gd name="T56" fmla="*/ 8 w 52"/>
                  <a:gd name="T57" fmla="*/ 32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116"/>
                  <a:gd name="T89" fmla="*/ 52 w 52"/>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116">
                    <a:moveTo>
                      <a:pt x="8" y="32"/>
                    </a:moveTo>
                    <a:lnTo>
                      <a:pt x="8" y="32"/>
                    </a:lnTo>
                    <a:lnTo>
                      <a:pt x="10" y="16"/>
                    </a:lnTo>
                    <a:lnTo>
                      <a:pt x="16" y="0"/>
                    </a:lnTo>
                    <a:lnTo>
                      <a:pt x="8" y="10"/>
                    </a:lnTo>
                    <a:lnTo>
                      <a:pt x="4" y="22"/>
                    </a:lnTo>
                    <a:lnTo>
                      <a:pt x="0" y="34"/>
                    </a:lnTo>
                    <a:lnTo>
                      <a:pt x="0" y="48"/>
                    </a:lnTo>
                    <a:lnTo>
                      <a:pt x="0" y="58"/>
                    </a:lnTo>
                    <a:lnTo>
                      <a:pt x="2" y="68"/>
                    </a:lnTo>
                    <a:lnTo>
                      <a:pt x="6" y="78"/>
                    </a:lnTo>
                    <a:lnTo>
                      <a:pt x="12" y="88"/>
                    </a:lnTo>
                    <a:lnTo>
                      <a:pt x="18" y="96"/>
                    </a:lnTo>
                    <a:lnTo>
                      <a:pt x="24" y="104"/>
                    </a:lnTo>
                    <a:lnTo>
                      <a:pt x="32" y="110"/>
                    </a:lnTo>
                    <a:lnTo>
                      <a:pt x="42" y="116"/>
                    </a:lnTo>
                    <a:lnTo>
                      <a:pt x="52" y="102"/>
                    </a:lnTo>
                    <a:lnTo>
                      <a:pt x="42" y="96"/>
                    </a:lnTo>
                    <a:lnTo>
                      <a:pt x="34" y="90"/>
                    </a:lnTo>
                    <a:lnTo>
                      <a:pt x="28" y="82"/>
                    </a:lnTo>
                    <a:lnTo>
                      <a:pt x="20" y="74"/>
                    </a:lnTo>
                    <a:lnTo>
                      <a:pt x="16" y="64"/>
                    </a:lnTo>
                    <a:lnTo>
                      <a:pt x="12" y="54"/>
                    </a:lnTo>
                    <a:lnTo>
                      <a:pt x="10" y="44"/>
                    </a:lnTo>
                    <a:lnTo>
                      <a:pt x="8" y="32"/>
                    </a:lnTo>
                    <a:close/>
                  </a:path>
                </a:pathLst>
              </a:custGeom>
              <a:solidFill>
                <a:srgbClr val="837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4"/>
              <p:cNvSpPr>
                <a:spLocks/>
              </p:cNvSpPr>
              <p:nvPr/>
            </p:nvSpPr>
            <p:spPr bwMode="auto">
              <a:xfrm>
                <a:off x="4886" y="2992"/>
                <a:ext cx="108" cy="48"/>
              </a:xfrm>
              <a:custGeom>
                <a:avLst/>
                <a:gdLst>
                  <a:gd name="T0" fmla="*/ 108 w 108"/>
                  <a:gd name="T1" fmla="*/ 0 h 48"/>
                  <a:gd name="T2" fmla="*/ 108 w 108"/>
                  <a:gd name="T3" fmla="*/ 0 h 48"/>
                  <a:gd name="T4" fmla="*/ 96 w 108"/>
                  <a:gd name="T5" fmla="*/ 14 h 48"/>
                  <a:gd name="T6" fmla="*/ 80 w 108"/>
                  <a:gd name="T7" fmla="*/ 24 h 48"/>
                  <a:gd name="T8" fmla="*/ 64 w 108"/>
                  <a:gd name="T9" fmla="*/ 30 h 48"/>
                  <a:gd name="T10" fmla="*/ 46 w 108"/>
                  <a:gd name="T11" fmla="*/ 32 h 48"/>
                  <a:gd name="T12" fmla="*/ 46 w 108"/>
                  <a:gd name="T13" fmla="*/ 32 h 48"/>
                  <a:gd name="T14" fmla="*/ 26 w 108"/>
                  <a:gd name="T15" fmla="*/ 30 h 48"/>
                  <a:gd name="T16" fmla="*/ 10 w 108"/>
                  <a:gd name="T17" fmla="*/ 24 h 48"/>
                  <a:gd name="T18" fmla="*/ 0 w 108"/>
                  <a:gd name="T19" fmla="*/ 38 h 48"/>
                  <a:gd name="T20" fmla="*/ 0 w 108"/>
                  <a:gd name="T21" fmla="*/ 38 h 48"/>
                  <a:gd name="T22" fmla="*/ 18 w 108"/>
                  <a:gd name="T23" fmla="*/ 44 h 48"/>
                  <a:gd name="T24" fmla="*/ 26 w 108"/>
                  <a:gd name="T25" fmla="*/ 46 h 48"/>
                  <a:gd name="T26" fmla="*/ 36 w 108"/>
                  <a:gd name="T27" fmla="*/ 48 h 48"/>
                  <a:gd name="T28" fmla="*/ 36 w 108"/>
                  <a:gd name="T29" fmla="*/ 48 h 48"/>
                  <a:gd name="T30" fmla="*/ 48 w 108"/>
                  <a:gd name="T31" fmla="*/ 46 h 48"/>
                  <a:gd name="T32" fmla="*/ 60 w 108"/>
                  <a:gd name="T33" fmla="*/ 44 h 48"/>
                  <a:gd name="T34" fmla="*/ 70 w 108"/>
                  <a:gd name="T35" fmla="*/ 40 h 48"/>
                  <a:gd name="T36" fmla="*/ 80 w 108"/>
                  <a:gd name="T37" fmla="*/ 34 h 48"/>
                  <a:gd name="T38" fmla="*/ 88 w 108"/>
                  <a:gd name="T39" fmla="*/ 28 h 48"/>
                  <a:gd name="T40" fmla="*/ 96 w 108"/>
                  <a:gd name="T41" fmla="*/ 20 h 48"/>
                  <a:gd name="T42" fmla="*/ 102 w 108"/>
                  <a:gd name="T43" fmla="*/ 10 h 48"/>
                  <a:gd name="T44" fmla="*/ 108 w 108"/>
                  <a:gd name="T45" fmla="*/ 0 h 48"/>
                  <a:gd name="T46" fmla="*/ 108 w 10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48"/>
                  <a:gd name="T74" fmla="*/ 108 w 10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48">
                    <a:moveTo>
                      <a:pt x="108" y="0"/>
                    </a:moveTo>
                    <a:lnTo>
                      <a:pt x="108" y="0"/>
                    </a:lnTo>
                    <a:lnTo>
                      <a:pt x="96" y="14"/>
                    </a:lnTo>
                    <a:lnTo>
                      <a:pt x="80" y="24"/>
                    </a:lnTo>
                    <a:lnTo>
                      <a:pt x="64" y="30"/>
                    </a:lnTo>
                    <a:lnTo>
                      <a:pt x="46" y="32"/>
                    </a:lnTo>
                    <a:lnTo>
                      <a:pt x="26" y="30"/>
                    </a:lnTo>
                    <a:lnTo>
                      <a:pt x="10" y="24"/>
                    </a:lnTo>
                    <a:lnTo>
                      <a:pt x="0" y="38"/>
                    </a:lnTo>
                    <a:lnTo>
                      <a:pt x="18" y="44"/>
                    </a:lnTo>
                    <a:lnTo>
                      <a:pt x="26" y="46"/>
                    </a:lnTo>
                    <a:lnTo>
                      <a:pt x="36" y="48"/>
                    </a:lnTo>
                    <a:lnTo>
                      <a:pt x="48" y="46"/>
                    </a:lnTo>
                    <a:lnTo>
                      <a:pt x="60" y="44"/>
                    </a:lnTo>
                    <a:lnTo>
                      <a:pt x="70" y="40"/>
                    </a:lnTo>
                    <a:lnTo>
                      <a:pt x="80" y="34"/>
                    </a:lnTo>
                    <a:lnTo>
                      <a:pt x="88" y="28"/>
                    </a:lnTo>
                    <a:lnTo>
                      <a:pt x="96" y="20"/>
                    </a:lnTo>
                    <a:lnTo>
                      <a:pt x="102" y="10"/>
                    </a:lnTo>
                    <a:lnTo>
                      <a:pt x="108" y="0"/>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5"/>
              <p:cNvSpPr>
                <a:spLocks/>
              </p:cNvSpPr>
              <p:nvPr/>
            </p:nvSpPr>
            <p:spPr bwMode="auto">
              <a:xfrm>
                <a:off x="4852" y="2872"/>
                <a:ext cx="156" cy="152"/>
              </a:xfrm>
              <a:custGeom>
                <a:avLst/>
                <a:gdLst>
                  <a:gd name="T0" fmla="*/ 156 w 156"/>
                  <a:gd name="T1" fmla="*/ 76 h 152"/>
                  <a:gd name="T2" fmla="*/ 156 w 156"/>
                  <a:gd name="T3" fmla="*/ 76 h 152"/>
                  <a:gd name="T4" fmla="*/ 154 w 156"/>
                  <a:gd name="T5" fmla="*/ 92 h 152"/>
                  <a:gd name="T6" fmla="*/ 150 w 156"/>
                  <a:gd name="T7" fmla="*/ 106 h 152"/>
                  <a:gd name="T8" fmla="*/ 142 w 156"/>
                  <a:gd name="T9" fmla="*/ 118 h 152"/>
                  <a:gd name="T10" fmla="*/ 132 w 156"/>
                  <a:gd name="T11" fmla="*/ 130 h 152"/>
                  <a:gd name="T12" fmla="*/ 122 w 156"/>
                  <a:gd name="T13" fmla="*/ 140 h 152"/>
                  <a:gd name="T14" fmla="*/ 108 w 156"/>
                  <a:gd name="T15" fmla="*/ 146 h 152"/>
                  <a:gd name="T16" fmla="*/ 94 w 156"/>
                  <a:gd name="T17" fmla="*/ 150 h 152"/>
                  <a:gd name="T18" fmla="*/ 78 w 156"/>
                  <a:gd name="T19" fmla="*/ 152 h 152"/>
                  <a:gd name="T20" fmla="*/ 78 w 156"/>
                  <a:gd name="T21" fmla="*/ 152 h 152"/>
                  <a:gd name="T22" fmla="*/ 62 w 156"/>
                  <a:gd name="T23" fmla="*/ 150 h 152"/>
                  <a:gd name="T24" fmla="*/ 46 w 156"/>
                  <a:gd name="T25" fmla="*/ 146 h 152"/>
                  <a:gd name="T26" fmla="*/ 34 w 156"/>
                  <a:gd name="T27" fmla="*/ 140 h 152"/>
                  <a:gd name="T28" fmla="*/ 22 w 156"/>
                  <a:gd name="T29" fmla="*/ 130 h 152"/>
                  <a:gd name="T30" fmla="*/ 12 w 156"/>
                  <a:gd name="T31" fmla="*/ 118 h 152"/>
                  <a:gd name="T32" fmla="*/ 6 w 156"/>
                  <a:gd name="T33" fmla="*/ 106 h 152"/>
                  <a:gd name="T34" fmla="*/ 0 w 156"/>
                  <a:gd name="T35" fmla="*/ 92 h 152"/>
                  <a:gd name="T36" fmla="*/ 0 w 156"/>
                  <a:gd name="T37" fmla="*/ 76 h 152"/>
                  <a:gd name="T38" fmla="*/ 0 w 156"/>
                  <a:gd name="T39" fmla="*/ 76 h 152"/>
                  <a:gd name="T40" fmla="*/ 0 w 156"/>
                  <a:gd name="T41" fmla="*/ 60 h 152"/>
                  <a:gd name="T42" fmla="*/ 6 w 156"/>
                  <a:gd name="T43" fmla="*/ 46 h 152"/>
                  <a:gd name="T44" fmla="*/ 12 w 156"/>
                  <a:gd name="T45" fmla="*/ 34 h 152"/>
                  <a:gd name="T46" fmla="*/ 22 w 156"/>
                  <a:gd name="T47" fmla="*/ 22 h 152"/>
                  <a:gd name="T48" fmla="*/ 34 w 156"/>
                  <a:gd name="T49" fmla="*/ 12 h 152"/>
                  <a:gd name="T50" fmla="*/ 46 w 156"/>
                  <a:gd name="T51" fmla="*/ 6 h 152"/>
                  <a:gd name="T52" fmla="*/ 62 w 156"/>
                  <a:gd name="T53" fmla="*/ 2 h 152"/>
                  <a:gd name="T54" fmla="*/ 78 w 156"/>
                  <a:gd name="T55" fmla="*/ 0 h 152"/>
                  <a:gd name="T56" fmla="*/ 78 w 156"/>
                  <a:gd name="T57" fmla="*/ 0 h 152"/>
                  <a:gd name="T58" fmla="*/ 94 w 156"/>
                  <a:gd name="T59" fmla="*/ 2 h 152"/>
                  <a:gd name="T60" fmla="*/ 108 w 156"/>
                  <a:gd name="T61" fmla="*/ 6 h 152"/>
                  <a:gd name="T62" fmla="*/ 122 w 156"/>
                  <a:gd name="T63" fmla="*/ 12 h 152"/>
                  <a:gd name="T64" fmla="*/ 132 w 156"/>
                  <a:gd name="T65" fmla="*/ 22 h 152"/>
                  <a:gd name="T66" fmla="*/ 142 w 156"/>
                  <a:gd name="T67" fmla="*/ 34 h 152"/>
                  <a:gd name="T68" fmla="*/ 150 w 156"/>
                  <a:gd name="T69" fmla="*/ 46 h 152"/>
                  <a:gd name="T70" fmla="*/ 154 w 156"/>
                  <a:gd name="T71" fmla="*/ 60 h 152"/>
                  <a:gd name="T72" fmla="*/ 156 w 156"/>
                  <a:gd name="T73" fmla="*/ 76 h 152"/>
                  <a:gd name="T74" fmla="*/ 156 w 156"/>
                  <a:gd name="T75" fmla="*/ 76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2"/>
                  <a:gd name="T116" fmla="*/ 156 w 156"/>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2">
                    <a:moveTo>
                      <a:pt x="156" y="76"/>
                    </a:moveTo>
                    <a:lnTo>
                      <a:pt x="156" y="76"/>
                    </a:lnTo>
                    <a:lnTo>
                      <a:pt x="154" y="92"/>
                    </a:lnTo>
                    <a:lnTo>
                      <a:pt x="150" y="106"/>
                    </a:lnTo>
                    <a:lnTo>
                      <a:pt x="142" y="118"/>
                    </a:lnTo>
                    <a:lnTo>
                      <a:pt x="132" y="130"/>
                    </a:lnTo>
                    <a:lnTo>
                      <a:pt x="122" y="140"/>
                    </a:lnTo>
                    <a:lnTo>
                      <a:pt x="108" y="146"/>
                    </a:lnTo>
                    <a:lnTo>
                      <a:pt x="94" y="150"/>
                    </a:lnTo>
                    <a:lnTo>
                      <a:pt x="78" y="152"/>
                    </a:lnTo>
                    <a:lnTo>
                      <a:pt x="62" y="150"/>
                    </a:lnTo>
                    <a:lnTo>
                      <a:pt x="46" y="146"/>
                    </a:lnTo>
                    <a:lnTo>
                      <a:pt x="34" y="140"/>
                    </a:lnTo>
                    <a:lnTo>
                      <a:pt x="22" y="130"/>
                    </a:lnTo>
                    <a:lnTo>
                      <a:pt x="12" y="118"/>
                    </a:lnTo>
                    <a:lnTo>
                      <a:pt x="6" y="106"/>
                    </a:lnTo>
                    <a:lnTo>
                      <a:pt x="0" y="92"/>
                    </a:lnTo>
                    <a:lnTo>
                      <a:pt x="0" y="76"/>
                    </a:lnTo>
                    <a:lnTo>
                      <a:pt x="0" y="60"/>
                    </a:lnTo>
                    <a:lnTo>
                      <a:pt x="6" y="46"/>
                    </a:lnTo>
                    <a:lnTo>
                      <a:pt x="12" y="34"/>
                    </a:lnTo>
                    <a:lnTo>
                      <a:pt x="22" y="22"/>
                    </a:lnTo>
                    <a:lnTo>
                      <a:pt x="34" y="12"/>
                    </a:lnTo>
                    <a:lnTo>
                      <a:pt x="46" y="6"/>
                    </a:lnTo>
                    <a:lnTo>
                      <a:pt x="62" y="2"/>
                    </a:lnTo>
                    <a:lnTo>
                      <a:pt x="78" y="0"/>
                    </a:lnTo>
                    <a:lnTo>
                      <a:pt x="94" y="2"/>
                    </a:lnTo>
                    <a:lnTo>
                      <a:pt x="108" y="6"/>
                    </a:lnTo>
                    <a:lnTo>
                      <a:pt x="122" y="12"/>
                    </a:lnTo>
                    <a:lnTo>
                      <a:pt x="132" y="22"/>
                    </a:lnTo>
                    <a:lnTo>
                      <a:pt x="142" y="34"/>
                    </a:lnTo>
                    <a:lnTo>
                      <a:pt x="150" y="46"/>
                    </a:lnTo>
                    <a:lnTo>
                      <a:pt x="154" y="60"/>
                    </a:lnTo>
                    <a:lnTo>
                      <a:pt x="156" y="76"/>
                    </a:lnTo>
                    <a:close/>
                  </a:path>
                </a:pathLst>
              </a:custGeom>
              <a:solidFill>
                <a:srgbClr val="B7AE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6"/>
              <p:cNvSpPr>
                <a:spLocks/>
              </p:cNvSpPr>
              <p:nvPr/>
            </p:nvSpPr>
            <p:spPr bwMode="auto">
              <a:xfrm>
                <a:off x="4896" y="2956"/>
                <a:ext cx="108" cy="68"/>
              </a:xfrm>
              <a:custGeom>
                <a:avLst/>
                <a:gdLst>
                  <a:gd name="T0" fmla="*/ 108 w 108"/>
                  <a:gd name="T1" fmla="*/ 16 h 68"/>
                  <a:gd name="T2" fmla="*/ 78 w 108"/>
                  <a:gd name="T3" fmla="*/ 0 h 68"/>
                  <a:gd name="T4" fmla="*/ 14 w 108"/>
                  <a:gd name="T5" fmla="*/ 26 h 68"/>
                  <a:gd name="T6" fmla="*/ 0 w 108"/>
                  <a:gd name="T7" fmla="*/ 60 h 68"/>
                  <a:gd name="T8" fmla="*/ 0 w 108"/>
                  <a:gd name="T9" fmla="*/ 60 h 68"/>
                  <a:gd name="T10" fmla="*/ 16 w 108"/>
                  <a:gd name="T11" fmla="*/ 66 h 68"/>
                  <a:gd name="T12" fmla="*/ 34 w 108"/>
                  <a:gd name="T13" fmla="*/ 68 h 68"/>
                  <a:gd name="T14" fmla="*/ 34 w 108"/>
                  <a:gd name="T15" fmla="*/ 68 h 68"/>
                  <a:gd name="T16" fmla="*/ 46 w 108"/>
                  <a:gd name="T17" fmla="*/ 68 h 68"/>
                  <a:gd name="T18" fmla="*/ 58 w 108"/>
                  <a:gd name="T19" fmla="*/ 64 h 68"/>
                  <a:gd name="T20" fmla="*/ 70 w 108"/>
                  <a:gd name="T21" fmla="*/ 60 h 68"/>
                  <a:gd name="T22" fmla="*/ 80 w 108"/>
                  <a:gd name="T23" fmla="*/ 54 h 68"/>
                  <a:gd name="T24" fmla="*/ 90 w 108"/>
                  <a:gd name="T25" fmla="*/ 46 h 68"/>
                  <a:gd name="T26" fmla="*/ 98 w 108"/>
                  <a:gd name="T27" fmla="*/ 36 h 68"/>
                  <a:gd name="T28" fmla="*/ 104 w 108"/>
                  <a:gd name="T29" fmla="*/ 26 h 68"/>
                  <a:gd name="T30" fmla="*/ 108 w 108"/>
                  <a:gd name="T31" fmla="*/ 16 h 68"/>
                  <a:gd name="T32" fmla="*/ 108 w 108"/>
                  <a:gd name="T33" fmla="*/ 1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68"/>
                  <a:gd name="T53" fmla="*/ 108 w 10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68">
                    <a:moveTo>
                      <a:pt x="108" y="16"/>
                    </a:moveTo>
                    <a:lnTo>
                      <a:pt x="78" y="0"/>
                    </a:lnTo>
                    <a:lnTo>
                      <a:pt x="14" y="26"/>
                    </a:lnTo>
                    <a:lnTo>
                      <a:pt x="0" y="60"/>
                    </a:lnTo>
                    <a:lnTo>
                      <a:pt x="16" y="66"/>
                    </a:lnTo>
                    <a:lnTo>
                      <a:pt x="34" y="68"/>
                    </a:lnTo>
                    <a:lnTo>
                      <a:pt x="46" y="68"/>
                    </a:lnTo>
                    <a:lnTo>
                      <a:pt x="58" y="64"/>
                    </a:lnTo>
                    <a:lnTo>
                      <a:pt x="70" y="60"/>
                    </a:lnTo>
                    <a:lnTo>
                      <a:pt x="80" y="54"/>
                    </a:lnTo>
                    <a:lnTo>
                      <a:pt x="90" y="46"/>
                    </a:lnTo>
                    <a:lnTo>
                      <a:pt x="98" y="36"/>
                    </a:lnTo>
                    <a:lnTo>
                      <a:pt x="104" y="26"/>
                    </a:lnTo>
                    <a:lnTo>
                      <a:pt x="108" y="16"/>
                    </a:lnTo>
                    <a:close/>
                  </a:path>
                </a:pathLst>
              </a:custGeom>
              <a:solidFill>
                <a:srgbClr val="A59C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7"/>
              <p:cNvSpPr>
                <a:spLocks/>
              </p:cNvSpPr>
              <p:nvPr/>
            </p:nvSpPr>
            <p:spPr bwMode="auto">
              <a:xfrm>
                <a:off x="4884" y="2904"/>
                <a:ext cx="70" cy="84"/>
              </a:xfrm>
              <a:custGeom>
                <a:avLst/>
                <a:gdLst>
                  <a:gd name="T0" fmla="*/ 38 w 70"/>
                  <a:gd name="T1" fmla="*/ 0 h 84"/>
                  <a:gd name="T2" fmla="*/ 38 w 70"/>
                  <a:gd name="T3" fmla="*/ 0 h 84"/>
                  <a:gd name="T4" fmla="*/ 28 w 70"/>
                  <a:gd name="T5" fmla="*/ 4 h 84"/>
                  <a:gd name="T6" fmla="*/ 22 w 70"/>
                  <a:gd name="T7" fmla="*/ 8 h 84"/>
                  <a:gd name="T8" fmla="*/ 14 w 70"/>
                  <a:gd name="T9" fmla="*/ 12 h 84"/>
                  <a:gd name="T10" fmla="*/ 8 w 70"/>
                  <a:gd name="T11" fmla="*/ 18 h 84"/>
                  <a:gd name="T12" fmla="*/ 4 w 70"/>
                  <a:gd name="T13" fmla="*/ 26 h 84"/>
                  <a:gd name="T14" fmla="*/ 2 w 70"/>
                  <a:gd name="T15" fmla="*/ 34 h 84"/>
                  <a:gd name="T16" fmla="*/ 0 w 70"/>
                  <a:gd name="T17" fmla="*/ 42 h 84"/>
                  <a:gd name="T18" fmla="*/ 2 w 70"/>
                  <a:gd name="T19" fmla="*/ 52 h 84"/>
                  <a:gd name="T20" fmla="*/ 2 w 70"/>
                  <a:gd name="T21" fmla="*/ 52 h 84"/>
                  <a:gd name="T22" fmla="*/ 4 w 70"/>
                  <a:gd name="T23" fmla="*/ 62 h 84"/>
                  <a:gd name="T24" fmla="*/ 10 w 70"/>
                  <a:gd name="T25" fmla="*/ 70 h 84"/>
                  <a:gd name="T26" fmla="*/ 16 w 70"/>
                  <a:gd name="T27" fmla="*/ 78 h 84"/>
                  <a:gd name="T28" fmla="*/ 24 w 70"/>
                  <a:gd name="T29" fmla="*/ 84 h 84"/>
                  <a:gd name="T30" fmla="*/ 70 w 70"/>
                  <a:gd name="T31" fmla="*/ 8 h 84"/>
                  <a:gd name="T32" fmla="*/ 70 w 70"/>
                  <a:gd name="T33" fmla="*/ 8 h 84"/>
                  <a:gd name="T34" fmla="*/ 64 w 70"/>
                  <a:gd name="T35" fmla="*/ 4 h 84"/>
                  <a:gd name="T36" fmla="*/ 54 w 70"/>
                  <a:gd name="T37" fmla="*/ 2 h 84"/>
                  <a:gd name="T38" fmla="*/ 46 w 70"/>
                  <a:gd name="T39" fmla="*/ 0 h 84"/>
                  <a:gd name="T40" fmla="*/ 38 w 70"/>
                  <a:gd name="T41" fmla="*/ 0 h 84"/>
                  <a:gd name="T42" fmla="*/ 38 w 70"/>
                  <a:gd name="T43" fmla="*/ 0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84"/>
                  <a:gd name="T68" fmla="*/ 70 w 7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84">
                    <a:moveTo>
                      <a:pt x="38" y="0"/>
                    </a:moveTo>
                    <a:lnTo>
                      <a:pt x="38" y="0"/>
                    </a:lnTo>
                    <a:lnTo>
                      <a:pt x="28" y="4"/>
                    </a:lnTo>
                    <a:lnTo>
                      <a:pt x="22" y="8"/>
                    </a:lnTo>
                    <a:lnTo>
                      <a:pt x="14" y="12"/>
                    </a:lnTo>
                    <a:lnTo>
                      <a:pt x="8" y="18"/>
                    </a:lnTo>
                    <a:lnTo>
                      <a:pt x="4" y="26"/>
                    </a:lnTo>
                    <a:lnTo>
                      <a:pt x="2" y="34"/>
                    </a:lnTo>
                    <a:lnTo>
                      <a:pt x="0" y="42"/>
                    </a:lnTo>
                    <a:lnTo>
                      <a:pt x="2" y="52"/>
                    </a:lnTo>
                    <a:lnTo>
                      <a:pt x="4" y="62"/>
                    </a:lnTo>
                    <a:lnTo>
                      <a:pt x="10" y="70"/>
                    </a:lnTo>
                    <a:lnTo>
                      <a:pt x="16" y="78"/>
                    </a:lnTo>
                    <a:lnTo>
                      <a:pt x="24" y="84"/>
                    </a:lnTo>
                    <a:lnTo>
                      <a:pt x="70" y="8"/>
                    </a:lnTo>
                    <a:lnTo>
                      <a:pt x="64" y="4"/>
                    </a:lnTo>
                    <a:lnTo>
                      <a:pt x="54" y="2"/>
                    </a:lnTo>
                    <a:lnTo>
                      <a:pt x="46" y="0"/>
                    </a:lnTo>
                    <a:lnTo>
                      <a:pt x="38" y="0"/>
                    </a:lnTo>
                    <a:close/>
                  </a:path>
                </a:pathLst>
              </a:custGeom>
              <a:solidFill>
                <a:srgbClr val="726AA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8"/>
              <p:cNvSpPr>
                <a:spLocks/>
              </p:cNvSpPr>
              <p:nvPr/>
            </p:nvSpPr>
            <p:spPr bwMode="auto">
              <a:xfrm>
                <a:off x="4908" y="2912"/>
                <a:ext cx="66" cy="80"/>
              </a:xfrm>
              <a:custGeom>
                <a:avLst/>
                <a:gdLst>
                  <a:gd name="T0" fmla="*/ 64 w 66"/>
                  <a:gd name="T1" fmla="*/ 28 h 80"/>
                  <a:gd name="T2" fmla="*/ 64 w 66"/>
                  <a:gd name="T3" fmla="*/ 28 h 80"/>
                  <a:gd name="T4" fmla="*/ 62 w 66"/>
                  <a:gd name="T5" fmla="*/ 20 h 80"/>
                  <a:gd name="T6" fmla="*/ 58 w 66"/>
                  <a:gd name="T7" fmla="*/ 12 h 80"/>
                  <a:gd name="T8" fmla="*/ 52 w 66"/>
                  <a:gd name="T9" fmla="*/ 6 h 80"/>
                  <a:gd name="T10" fmla="*/ 46 w 66"/>
                  <a:gd name="T11" fmla="*/ 0 h 80"/>
                  <a:gd name="T12" fmla="*/ 0 w 66"/>
                  <a:gd name="T13" fmla="*/ 76 h 80"/>
                  <a:gd name="T14" fmla="*/ 0 w 66"/>
                  <a:gd name="T15" fmla="*/ 76 h 80"/>
                  <a:gd name="T16" fmla="*/ 8 w 66"/>
                  <a:gd name="T17" fmla="*/ 78 h 80"/>
                  <a:gd name="T18" fmla="*/ 18 w 66"/>
                  <a:gd name="T19" fmla="*/ 80 h 80"/>
                  <a:gd name="T20" fmla="*/ 34 w 66"/>
                  <a:gd name="T21" fmla="*/ 78 h 80"/>
                  <a:gd name="T22" fmla="*/ 34 w 66"/>
                  <a:gd name="T23" fmla="*/ 78 h 80"/>
                  <a:gd name="T24" fmla="*/ 42 w 66"/>
                  <a:gd name="T25" fmla="*/ 76 h 80"/>
                  <a:gd name="T26" fmla="*/ 48 w 66"/>
                  <a:gd name="T27" fmla="*/ 72 h 80"/>
                  <a:gd name="T28" fmla="*/ 54 w 66"/>
                  <a:gd name="T29" fmla="*/ 66 h 80"/>
                  <a:gd name="T30" fmla="*/ 58 w 66"/>
                  <a:gd name="T31" fmla="*/ 60 h 80"/>
                  <a:gd name="T32" fmla="*/ 62 w 66"/>
                  <a:gd name="T33" fmla="*/ 52 h 80"/>
                  <a:gd name="T34" fmla="*/ 64 w 66"/>
                  <a:gd name="T35" fmla="*/ 44 h 80"/>
                  <a:gd name="T36" fmla="*/ 66 w 66"/>
                  <a:gd name="T37" fmla="*/ 36 h 80"/>
                  <a:gd name="T38" fmla="*/ 64 w 66"/>
                  <a:gd name="T39" fmla="*/ 28 h 80"/>
                  <a:gd name="T40" fmla="*/ 64 w 66"/>
                  <a:gd name="T41" fmla="*/ 28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80"/>
                  <a:gd name="T65" fmla="*/ 66 w 66"/>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80">
                    <a:moveTo>
                      <a:pt x="64" y="28"/>
                    </a:moveTo>
                    <a:lnTo>
                      <a:pt x="64" y="28"/>
                    </a:lnTo>
                    <a:lnTo>
                      <a:pt x="62" y="20"/>
                    </a:lnTo>
                    <a:lnTo>
                      <a:pt x="58" y="12"/>
                    </a:lnTo>
                    <a:lnTo>
                      <a:pt x="52" y="6"/>
                    </a:lnTo>
                    <a:lnTo>
                      <a:pt x="46" y="0"/>
                    </a:lnTo>
                    <a:lnTo>
                      <a:pt x="0" y="76"/>
                    </a:lnTo>
                    <a:lnTo>
                      <a:pt x="8" y="78"/>
                    </a:lnTo>
                    <a:lnTo>
                      <a:pt x="18" y="80"/>
                    </a:lnTo>
                    <a:lnTo>
                      <a:pt x="34" y="78"/>
                    </a:lnTo>
                    <a:lnTo>
                      <a:pt x="42" y="76"/>
                    </a:lnTo>
                    <a:lnTo>
                      <a:pt x="48" y="72"/>
                    </a:lnTo>
                    <a:lnTo>
                      <a:pt x="54" y="66"/>
                    </a:lnTo>
                    <a:lnTo>
                      <a:pt x="58" y="60"/>
                    </a:lnTo>
                    <a:lnTo>
                      <a:pt x="62" y="52"/>
                    </a:lnTo>
                    <a:lnTo>
                      <a:pt x="64" y="44"/>
                    </a:lnTo>
                    <a:lnTo>
                      <a:pt x="66" y="36"/>
                    </a:lnTo>
                    <a:lnTo>
                      <a:pt x="64" y="28"/>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9"/>
              <p:cNvSpPr>
                <a:spLocks/>
              </p:cNvSpPr>
              <p:nvPr/>
            </p:nvSpPr>
            <p:spPr bwMode="auto">
              <a:xfrm>
                <a:off x="4890" y="2890"/>
                <a:ext cx="48" cy="84"/>
              </a:xfrm>
              <a:custGeom>
                <a:avLst/>
                <a:gdLst>
                  <a:gd name="T0" fmla="*/ 10 w 48"/>
                  <a:gd name="T1" fmla="*/ 18 h 84"/>
                  <a:gd name="T2" fmla="*/ 10 w 48"/>
                  <a:gd name="T3" fmla="*/ 18 h 84"/>
                  <a:gd name="T4" fmla="*/ 10 w 48"/>
                  <a:gd name="T5" fmla="*/ 10 h 84"/>
                  <a:gd name="T6" fmla="*/ 12 w 48"/>
                  <a:gd name="T7" fmla="*/ 0 h 84"/>
                  <a:gd name="T8" fmla="*/ 12 w 48"/>
                  <a:gd name="T9" fmla="*/ 0 h 84"/>
                  <a:gd name="T10" fmla="*/ 8 w 48"/>
                  <a:gd name="T11" fmla="*/ 8 h 84"/>
                  <a:gd name="T12" fmla="*/ 4 w 48"/>
                  <a:gd name="T13" fmla="*/ 16 h 84"/>
                  <a:gd name="T14" fmla="*/ 2 w 48"/>
                  <a:gd name="T15" fmla="*/ 24 h 84"/>
                  <a:gd name="T16" fmla="*/ 0 w 48"/>
                  <a:gd name="T17" fmla="*/ 34 h 84"/>
                  <a:gd name="T18" fmla="*/ 0 w 48"/>
                  <a:gd name="T19" fmla="*/ 34 h 84"/>
                  <a:gd name="T20" fmla="*/ 2 w 48"/>
                  <a:gd name="T21" fmla="*/ 42 h 84"/>
                  <a:gd name="T22" fmla="*/ 4 w 48"/>
                  <a:gd name="T23" fmla="*/ 50 h 84"/>
                  <a:gd name="T24" fmla="*/ 6 w 48"/>
                  <a:gd name="T25" fmla="*/ 58 h 84"/>
                  <a:gd name="T26" fmla="*/ 12 w 48"/>
                  <a:gd name="T27" fmla="*/ 66 h 84"/>
                  <a:gd name="T28" fmla="*/ 16 w 48"/>
                  <a:gd name="T29" fmla="*/ 72 h 84"/>
                  <a:gd name="T30" fmla="*/ 22 w 48"/>
                  <a:gd name="T31" fmla="*/ 76 h 84"/>
                  <a:gd name="T32" fmla="*/ 30 w 48"/>
                  <a:gd name="T33" fmla="*/ 80 h 84"/>
                  <a:gd name="T34" fmla="*/ 38 w 48"/>
                  <a:gd name="T35" fmla="*/ 84 h 84"/>
                  <a:gd name="T36" fmla="*/ 48 w 48"/>
                  <a:gd name="T37" fmla="*/ 70 h 84"/>
                  <a:gd name="T38" fmla="*/ 48 w 48"/>
                  <a:gd name="T39" fmla="*/ 70 h 84"/>
                  <a:gd name="T40" fmla="*/ 40 w 48"/>
                  <a:gd name="T41" fmla="*/ 68 h 84"/>
                  <a:gd name="T42" fmla="*/ 32 w 48"/>
                  <a:gd name="T43" fmla="*/ 62 h 84"/>
                  <a:gd name="T44" fmla="*/ 26 w 48"/>
                  <a:gd name="T45" fmla="*/ 58 h 84"/>
                  <a:gd name="T46" fmla="*/ 20 w 48"/>
                  <a:gd name="T47" fmla="*/ 52 h 84"/>
                  <a:gd name="T48" fmla="*/ 16 w 48"/>
                  <a:gd name="T49" fmla="*/ 44 h 84"/>
                  <a:gd name="T50" fmla="*/ 12 w 48"/>
                  <a:gd name="T51" fmla="*/ 36 h 84"/>
                  <a:gd name="T52" fmla="*/ 10 w 48"/>
                  <a:gd name="T53" fmla="*/ 28 h 84"/>
                  <a:gd name="T54" fmla="*/ 10 w 48"/>
                  <a:gd name="T55" fmla="*/ 18 h 84"/>
                  <a:gd name="T56" fmla="*/ 10 w 48"/>
                  <a:gd name="T57" fmla="*/ 18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84"/>
                  <a:gd name="T89" fmla="*/ 48 w 48"/>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84">
                    <a:moveTo>
                      <a:pt x="10" y="18"/>
                    </a:moveTo>
                    <a:lnTo>
                      <a:pt x="10" y="18"/>
                    </a:lnTo>
                    <a:lnTo>
                      <a:pt x="10" y="10"/>
                    </a:lnTo>
                    <a:lnTo>
                      <a:pt x="12" y="0"/>
                    </a:lnTo>
                    <a:lnTo>
                      <a:pt x="8" y="8"/>
                    </a:lnTo>
                    <a:lnTo>
                      <a:pt x="4" y="16"/>
                    </a:lnTo>
                    <a:lnTo>
                      <a:pt x="2" y="24"/>
                    </a:lnTo>
                    <a:lnTo>
                      <a:pt x="0" y="34"/>
                    </a:lnTo>
                    <a:lnTo>
                      <a:pt x="2" y="42"/>
                    </a:lnTo>
                    <a:lnTo>
                      <a:pt x="4" y="50"/>
                    </a:lnTo>
                    <a:lnTo>
                      <a:pt x="6" y="58"/>
                    </a:lnTo>
                    <a:lnTo>
                      <a:pt x="12" y="66"/>
                    </a:lnTo>
                    <a:lnTo>
                      <a:pt x="16" y="72"/>
                    </a:lnTo>
                    <a:lnTo>
                      <a:pt x="22" y="76"/>
                    </a:lnTo>
                    <a:lnTo>
                      <a:pt x="30" y="80"/>
                    </a:lnTo>
                    <a:lnTo>
                      <a:pt x="38" y="84"/>
                    </a:lnTo>
                    <a:lnTo>
                      <a:pt x="48" y="70"/>
                    </a:lnTo>
                    <a:lnTo>
                      <a:pt x="40" y="68"/>
                    </a:lnTo>
                    <a:lnTo>
                      <a:pt x="32" y="62"/>
                    </a:lnTo>
                    <a:lnTo>
                      <a:pt x="26" y="58"/>
                    </a:lnTo>
                    <a:lnTo>
                      <a:pt x="20" y="52"/>
                    </a:lnTo>
                    <a:lnTo>
                      <a:pt x="16" y="44"/>
                    </a:lnTo>
                    <a:lnTo>
                      <a:pt x="12" y="36"/>
                    </a:lnTo>
                    <a:lnTo>
                      <a:pt x="10" y="28"/>
                    </a:lnTo>
                    <a:lnTo>
                      <a:pt x="10" y="18"/>
                    </a:lnTo>
                    <a:close/>
                  </a:path>
                </a:pathLst>
              </a:custGeom>
              <a:solidFill>
                <a:srgbClr val="837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20"/>
              <p:cNvSpPr>
                <a:spLocks/>
              </p:cNvSpPr>
              <p:nvPr/>
            </p:nvSpPr>
            <p:spPr bwMode="auto">
              <a:xfrm>
                <a:off x="4928" y="2942"/>
                <a:ext cx="66" cy="34"/>
              </a:xfrm>
              <a:custGeom>
                <a:avLst/>
                <a:gdLst>
                  <a:gd name="T0" fmla="*/ 66 w 66"/>
                  <a:gd name="T1" fmla="*/ 0 h 34"/>
                  <a:gd name="T2" fmla="*/ 66 w 66"/>
                  <a:gd name="T3" fmla="*/ 0 h 34"/>
                  <a:gd name="T4" fmla="*/ 58 w 66"/>
                  <a:gd name="T5" fmla="*/ 8 h 34"/>
                  <a:gd name="T6" fmla="*/ 48 w 66"/>
                  <a:gd name="T7" fmla="*/ 14 h 34"/>
                  <a:gd name="T8" fmla="*/ 36 w 66"/>
                  <a:gd name="T9" fmla="*/ 18 h 34"/>
                  <a:gd name="T10" fmla="*/ 24 w 66"/>
                  <a:gd name="T11" fmla="*/ 20 h 34"/>
                  <a:gd name="T12" fmla="*/ 24 w 66"/>
                  <a:gd name="T13" fmla="*/ 20 h 34"/>
                  <a:gd name="T14" fmla="*/ 10 w 66"/>
                  <a:gd name="T15" fmla="*/ 18 h 34"/>
                  <a:gd name="T16" fmla="*/ 0 w 66"/>
                  <a:gd name="T17" fmla="*/ 32 h 34"/>
                  <a:gd name="T18" fmla="*/ 0 w 66"/>
                  <a:gd name="T19" fmla="*/ 32 h 34"/>
                  <a:gd name="T20" fmla="*/ 8 w 66"/>
                  <a:gd name="T21" fmla="*/ 34 h 34"/>
                  <a:gd name="T22" fmla="*/ 16 w 66"/>
                  <a:gd name="T23" fmla="*/ 34 h 34"/>
                  <a:gd name="T24" fmla="*/ 16 w 66"/>
                  <a:gd name="T25" fmla="*/ 34 h 34"/>
                  <a:gd name="T26" fmla="*/ 24 w 66"/>
                  <a:gd name="T27" fmla="*/ 34 h 34"/>
                  <a:gd name="T28" fmla="*/ 32 w 66"/>
                  <a:gd name="T29" fmla="*/ 32 h 34"/>
                  <a:gd name="T30" fmla="*/ 40 w 66"/>
                  <a:gd name="T31" fmla="*/ 30 h 34"/>
                  <a:gd name="T32" fmla="*/ 46 w 66"/>
                  <a:gd name="T33" fmla="*/ 26 h 34"/>
                  <a:gd name="T34" fmla="*/ 58 w 66"/>
                  <a:gd name="T35" fmla="*/ 14 h 34"/>
                  <a:gd name="T36" fmla="*/ 66 w 66"/>
                  <a:gd name="T37" fmla="*/ 0 h 34"/>
                  <a:gd name="T38" fmla="*/ 66 w 66"/>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34"/>
                  <a:gd name="T62" fmla="*/ 66 w 66"/>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34">
                    <a:moveTo>
                      <a:pt x="66" y="0"/>
                    </a:moveTo>
                    <a:lnTo>
                      <a:pt x="66" y="0"/>
                    </a:lnTo>
                    <a:lnTo>
                      <a:pt x="58" y="8"/>
                    </a:lnTo>
                    <a:lnTo>
                      <a:pt x="48" y="14"/>
                    </a:lnTo>
                    <a:lnTo>
                      <a:pt x="36" y="18"/>
                    </a:lnTo>
                    <a:lnTo>
                      <a:pt x="24" y="20"/>
                    </a:lnTo>
                    <a:lnTo>
                      <a:pt x="10" y="18"/>
                    </a:lnTo>
                    <a:lnTo>
                      <a:pt x="0" y="32"/>
                    </a:lnTo>
                    <a:lnTo>
                      <a:pt x="8" y="34"/>
                    </a:lnTo>
                    <a:lnTo>
                      <a:pt x="16" y="34"/>
                    </a:lnTo>
                    <a:lnTo>
                      <a:pt x="24" y="34"/>
                    </a:lnTo>
                    <a:lnTo>
                      <a:pt x="32" y="32"/>
                    </a:lnTo>
                    <a:lnTo>
                      <a:pt x="40" y="30"/>
                    </a:lnTo>
                    <a:lnTo>
                      <a:pt x="46" y="26"/>
                    </a:lnTo>
                    <a:lnTo>
                      <a:pt x="58" y="14"/>
                    </a:lnTo>
                    <a:lnTo>
                      <a:pt x="66" y="0"/>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21"/>
              <p:cNvSpPr>
                <a:spLocks/>
              </p:cNvSpPr>
              <p:nvPr/>
            </p:nvSpPr>
            <p:spPr bwMode="auto">
              <a:xfrm>
                <a:off x="4898" y="2856"/>
                <a:ext cx="108" cy="106"/>
              </a:xfrm>
              <a:custGeom>
                <a:avLst/>
                <a:gdLst>
                  <a:gd name="T0" fmla="*/ 108 w 108"/>
                  <a:gd name="T1" fmla="*/ 54 h 106"/>
                  <a:gd name="T2" fmla="*/ 108 w 108"/>
                  <a:gd name="T3" fmla="*/ 54 h 106"/>
                  <a:gd name="T4" fmla="*/ 106 w 108"/>
                  <a:gd name="T5" fmla="*/ 64 h 106"/>
                  <a:gd name="T6" fmla="*/ 104 w 108"/>
                  <a:gd name="T7" fmla="*/ 74 h 106"/>
                  <a:gd name="T8" fmla="*/ 98 w 108"/>
                  <a:gd name="T9" fmla="*/ 82 h 106"/>
                  <a:gd name="T10" fmla="*/ 92 w 108"/>
                  <a:gd name="T11" fmla="*/ 90 h 106"/>
                  <a:gd name="T12" fmla="*/ 84 w 108"/>
                  <a:gd name="T13" fmla="*/ 98 h 106"/>
                  <a:gd name="T14" fmla="*/ 76 w 108"/>
                  <a:gd name="T15" fmla="*/ 102 h 106"/>
                  <a:gd name="T16" fmla="*/ 66 w 108"/>
                  <a:gd name="T17" fmla="*/ 106 h 106"/>
                  <a:gd name="T18" fmla="*/ 54 w 108"/>
                  <a:gd name="T19" fmla="*/ 106 h 106"/>
                  <a:gd name="T20" fmla="*/ 54 w 108"/>
                  <a:gd name="T21" fmla="*/ 106 h 106"/>
                  <a:gd name="T22" fmla="*/ 44 w 108"/>
                  <a:gd name="T23" fmla="*/ 106 h 106"/>
                  <a:gd name="T24" fmla="*/ 34 w 108"/>
                  <a:gd name="T25" fmla="*/ 102 h 106"/>
                  <a:gd name="T26" fmla="*/ 24 w 108"/>
                  <a:gd name="T27" fmla="*/ 98 h 106"/>
                  <a:gd name="T28" fmla="*/ 16 w 108"/>
                  <a:gd name="T29" fmla="*/ 90 h 106"/>
                  <a:gd name="T30" fmla="*/ 10 w 108"/>
                  <a:gd name="T31" fmla="*/ 82 h 106"/>
                  <a:gd name="T32" fmla="*/ 6 w 108"/>
                  <a:gd name="T33" fmla="*/ 74 h 106"/>
                  <a:gd name="T34" fmla="*/ 2 w 108"/>
                  <a:gd name="T35" fmla="*/ 64 h 106"/>
                  <a:gd name="T36" fmla="*/ 0 w 108"/>
                  <a:gd name="T37" fmla="*/ 54 h 106"/>
                  <a:gd name="T38" fmla="*/ 0 w 108"/>
                  <a:gd name="T39" fmla="*/ 54 h 106"/>
                  <a:gd name="T40" fmla="*/ 2 w 108"/>
                  <a:gd name="T41" fmla="*/ 42 h 106"/>
                  <a:gd name="T42" fmla="*/ 6 w 108"/>
                  <a:gd name="T43" fmla="*/ 32 h 106"/>
                  <a:gd name="T44" fmla="*/ 10 w 108"/>
                  <a:gd name="T45" fmla="*/ 24 h 106"/>
                  <a:gd name="T46" fmla="*/ 16 w 108"/>
                  <a:gd name="T47" fmla="*/ 16 h 106"/>
                  <a:gd name="T48" fmla="*/ 24 w 108"/>
                  <a:gd name="T49" fmla="*/ 8 h 106"/>
                  <a:gd name="T50" fmla="*/ 34 w 108"/>
                  <a:gd name="T51" fmla="*/ 4 h 106"/>
                  <a:gd name="T52" fmla="*/ 44 w 108"/>
                  <a:gd name="T53" fmla="*/ 0 h 106"/>
                  <a:gd name="T54" fmla="*/ 54 w 108"/>
                  <a:gd name="T55" fmla="*/ 0 h 106"/>
                  <a:gd name="T56" fmla="*/ 54 w 108"/>
                  <a:gd name="T57" fmla="*/ 0 h 106"/>
                  <a:gd name="T58" fmla="*/ 66 w 108"/>
                  <a:gd name="T59" fmla="*/ 0 h 106"/>
                  <a:gd name="T60" fmla="*/ 76 w 108"/>
                  <a:gd name="T61" fmla="*/ 4 h 106"/>
                  <a:gd name="T62" fmla="*/ 84 w 108"/>
                  <a:gd name="T63" fmla="*/ 8 h 106"/>
                  <a:gd name="T64" fmla="*/ 92 w 108"/>
                  <a:gd name="T65" fmla="*/ 16 h 106"/>
                  <a:gd name="T66" fmla="*/ 98 w 108"/>
                  <a:gd name="T67" fmla="*/ 24 h 106"/>
                  <a:gd name="T68" fmla="*/ 104 w 108"/>
                  <a:gd name="T69" fmla="*/ 32 h 106"/>
                  <a:gd name="T70" fmla="*/ 106 w 108"/>
                  <a:gd name="T71" fmla="*/ 42 h 106"/>
                  <a:gd name="T72" fmla="*/ 108 w 108"/>
                  <a:gd name="T73" fmla="*/ 54 h 106"/>
                  <a:gd name="T74" fmla="*/ 108 w 108"/>
                  <a:gd name="T75" fmla="*/ 54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06"/>
                  <a:gd name="T116" fmla="*/ 108 w 108"/>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06">
                    <a:moveTo>
                      <a:pt x="108" y="54"/>
                    </a:moveTo>
                    <a:lnTo>
                      <a:pt x="108" y="54"/>
                    </a:lnTo>
                    <a:lnTo>
                      <a:pt x="106" y="64"/>
                    </a:lnTo>
                    <a:lnTo>
                      <a:pt x="104" y="74"/>
                    </a:lnTo>
                    <a:lnTo>
                      <a:pt x="98" y="82"/>
                    </a:lnTo>
                    <a:lnTo>
                      <a:pt x="92" y="90"/>
                    </a:lnTo>
                    <a:lnTo>
                      <a:pt x="84" y="98"/>
                    </a:lnTo>
                    <a:lnTo>
                      <a:pt x="76" y="102"/>
                    </a:lnTo>
                    <a:lnTo>
                      <a:pt x="66" y="106"/>
                    </a:lnTo>
                    <a:lnTo>
                      <a:pt x="54" y="106"/>
                    </a:lnTo>
                    <a:lnTo>
                      <a:pt x="44" y="106"/>
                    </a:lnTo>
                    <a:lnTo>
                      <a:pt x="34" y="102"/>
                    </a:lnTo>
                    <a:lnTo>
                      <a:pt x="24" y="98"/>
                    </a:lnTo>
                    <a:lnTo>
                      <a:pt x="16" y="90"/>
                    </a:lnTo>
                    <a:lnTo>
                      <a:pt x="10" y="82"/>
                    </a:lnTo>
                    <a:lnTo>
                      <a:pt x="6" y="74"/>
                    </a:lnTo>
                    <a:lnTo>
                      <a:pt x="2" y="64"/>
                    </a:lnTo>
                    <a:lnTo>
                      <a:pt x="0" y="54"/>
                    </a:lnTo>
                    <a:lnTo>
                      <a:pt x="2" y="42"/>
                    </a:lnTo>
                    <a:lnTo>
                      <a:pt x="6" y="32"/>
                    </a:lnTo>
                    <a:lnTo>
                      <a:pt x="10" y="24"/>
                    </a:lnTo>
                    <a:lnTo>
                      <a:pt x="16" y="16"/>
                    </a:lnTo>
                    <a:lnTo>
                      <a:pt x="24" y="8"/>
                    </a:lnTo>
                    <a:lnTo>
                      <a:pt x="34" y="4"/>
                    </a:lnTo>
                    <a:lnTo>
                      <a:pt x="44" y="0"/>
                    </a:lnTo>
                    <a:lnTo>
                      <a:pt x="54" y="0"/>
                    </a:lnTo>
                    <a:lnTo>
                      <a:pt x="66" y="0"/>
                    </a:lnTo>
                    <a:lnTo>
                      <a:pt x="76" y="4"/>
                    </a:lnTo>
                    <a:lnTo>
                      <a:pt x="84" y="8"/>
                    </a:lnTo>
                    <a:lnTo>
                      <a:pt x="92" y="16"/>
                    </a:lnTo>
                    <a:lnTo>
                      <a:pt x="98" y="24"/>
                    </a:lnTo>
                    <a:lnTo>
                      <a:pt x="104" y="32"/>
                    </a:lnTo>
                    <a:lnTo>
                      <a:pt x="106" y="42"/>
                    </a:lnTo>
                    <a:lnTo>
                      <a:pt x="108" y="54"/>
                    </a:lnTo>
                    <a:close/>
                  </a:path>
                </a:pathLst>
              </a:custGeom>
              <a:solidFill>
                <a:srgbClr val="B7AE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0" name="TextBox 20"/>
            <p:cNvSpPr txBox="1">
              <a:spLocks noChangeArrowheads="1"/>
            </p:cNvSpPr>
            <p:nvPr/>
          </p:nvSpPr>
          <p:spPr bwMode="auto">
            <a:xfrm>
              <a:off x="7132192" y="4906244"/>
              <a:ext cx="1523999" cy="835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00"/>
                  </a:solidFill>
                  <a:latin typeface="Comic Sans MS" pitchFamily="66" charset="0"/>
                </a:rPr>
                <a:t>Handout </a:t>
              </a:r>
              <a:r>
                <a:rPr lang="en-US" sz="1400" dirty="0" smtClean="0">
                  <a:solidFill>
                    <a:srgbClr val="000000"/>
                  </a:solidFill>
                  <a:latin typeface="Comic Sans MS" pitchFamily="66" charset="0"/>
                </a:rPr>
                <a:t>#4</a:t>
              </a:r>
              <a:endParaRPr lang="en-US" sz="1400" dirty="0">
                <a:solidFill>
                  <a:srgbClr val="000000"/>
                </a:solidFill>
                <a:latin typeface="Comic Sans MS" pitchFamily="66" charset="0"/>
              </a:endParaRPr>
            </a:p>
          </p:txBody>
        </p:sp>
      </p:grpSp>
      <p:pic>
        <p:nvPicPr>
          <p:cNvPr id="1434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1187208">
            <a:off x="2760906" y="1956118"/>
            <a:ext cx="3210705" cy="4334895"/>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434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67909" y="4648200"/>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4926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077200" cy="4830763"/>
          </a:xfrm>
        </p:spPr>
        <p:txBody>
          <a:bodyPr>
            <a:normAutofit/>
          </a:bodyPr>
          <a:lstStyle/>
          <a:p>
            <a:pPr marL="0" indent="0">
              <a:buNone/>
            </a:pPr>
            <a:r>
              <a:rPr lang="en-US" dirty="0" smtClean="0">
                <a:solidFill>
                  <a:srgbClr val="176DAD"/>
                </a:solidFill>
              </a:rPr>
              <a:t>How can content-area, non-reading specialist teachers influence and support improvement in the academic literacy of adolescent learners?</a:t>
            </a:r>
          </a:p>
          <a:p>
            <a:pPr marL="0" indent="0">
              <a:buNone/>
            </a:pPr>
            <a:endParaRPr lang="en-US" dirty="0">
              <a:solidFill>
                <a:srgbClr val="176DAD"/>
              </a:solidFill>
            </a:endParaRPr>
          </a:p>
          <a:p>
            <a:pPr marL="0" indent="0">
              <a:buNone/>
            </a:pPr>
            <a:r>
              <a:rPr lang="en-US" dirty="0" smtClean="0"/>
              <a:t>We can begin by implementing consistent, aligned, research-based instructional approaches, routines and strategies across grade levels and content areas.</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a:t>
            </a:fld>
            <a:endParaRPr lang="en-US" dirty="0"/>
          </a:p>
        </p:txBody>
      </p:sp>
    </p:spTree>
    <p:extLst>
      <p:ext uri="{BB962C8B-B14F-4D97-AF65-F5344CB8AC3E}">
        <p14:creationId xmlns:p14="http://schemas.microsoft.com/office/powerpoint/2010/main" xmlns="" val="42447334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50</a:t>
            </a:fld>
            <a:endParaRPr lang="en-US" dirty="0"/>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9" t="47013"/>
          <a:stretch/>
        </p:blipFill>
        <p:spPr bwMode="auto">
          <a:xfrm rot="10800000">
            <a:off x="761999" y="228600"/>
            <a:ext cx="7289471" cy="6034552"/>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6" name="Rectangle 5"/>
          <p:cNvSpPr/>
          <p:nvPr/>
        </p:nvSpPr>
        <p:spPr>
          <a:xfrm rot="795690">
            <a:off x="6553200" y="1676400"/>
            <a:ext cx="1828800" cy="1219200"/>
          </a:xfrm>
          <a:prstGeom prst="rect">
            <a:avLst/>
          </a:prstGeom>
          <a:solidFill>
            <a:srgbClr val="FFD13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Bradley Hand ITC" pitchFamily="66" charset="0"/>
              </a:rPr>
              <a:t>Really? Why not? I couldn’t wait to drive.</a:t>
            </a:r>
            <a:endParaRPr lang="en-US" dirty="0">
              <a:solidFill>
                <a:schemeClr val="tx1"/>
              </a:solidFill>
              <a:latin typeface="Bradley Hand ITC" pitchFamily="66" charset="0"/>
            </a:endParaRPr>
          </a:p>
        </p:txBody>
      </p:sp>
    </p:spTree>
    <p:extLst>
      <p:ext uri="{BB962C8B-B14F-4D97-AF65-F5344CB8AC3E}">
        <p14:creationId xmlns:p14="http://schemas.microsoft.com/office/powerpoint/2010/main" xmlns="" val="236864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51</a:t>
            </a:fld>
            <a:endParaRPr lang="en-US"/>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453" b="24950"/>
          <a:stretch/>
        </p:blipFill>
        <p:spPr bwMode="auto">
          <a:xfrm rot="10800000">
            <a:off x="1241770" y="228597"/>
            <a:ext cx="6073430" cy="6397833"/>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6" name="Rectangle 5"/>
          <p:cNvSpPr/>
          <p:nvPr/>
        </p:nvSpPr>
        <p:spPr>
          <a:xfrm rot="20824629">
            <a:off x="191657" y="452778"/>
            <a:ext cx="1828800" cy="1219200"/>
          </a:xfrm>
          <a:prstGeom prst="rect">
            <a:avLst/>
          </a:prstGeom>
          <a:solidFill>
            <a:srgbClr val="FFD13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Bradley Hand ITC" pitchFamily="66" charset="0"/>
              </a:rPr>
              <a:t>Texting. Facebook.  Lack of in-person interaction.</a:t>
            </a:r>
            <a:endParaRPr lang="en-US" dirty="0">
              <a:solidFill>
                <a:schemeClr val="tx1"/>
              </a:solidFill>
              <a:latin typeface="Bradley Hand ITC" pitchFamily="66" charset="0"/>
            </a:endParaRPr>
          </a:p>
        </p:txBody>
      </p:sp>
      <p:sp>
        <p:nvSpPr>
          <p:cNvPr id="7" name="Rectangle 6"/>
          <p:cNvSpPr/>
          <p:nvPr/>
        </p:nvSpPr>
        <p:spPr>
          <a:xfrm rot="297271">
            <a:off x="2416021" y="1284090"/>
            <a:ext cx="1828800" cy="1219200"/>
          </a:xfrm>
          <a:prstGeom prst="rect">
            <a:avLst/>
          </a:prstGeom>
          <a:solidFill>
            <a:srgbClr val="FFD13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Bradley Hand ITC" pitchFamily="66" charset="0"/>
              </a:rPr>
              <a:t>20 years = 14% difference.  That’s interesting.</a:t>
            </a:r>
            <a:endParaRPr lang="en-US" dirty="0">
              <a:solidFill>
                <a:schemeClr val="tx1"/>
              </a:solidFill>
              <a:latin typeface="Bradley Hand ITC" pitchFamily="66" charset="0"/>
            </a:endParaRPr>
          </a:p>
        </p:txBody>
      </p:sp>
      <p:sp>
        <p:nvSpPr>
          <p:cNvPr id="8" name="Rectangle 7"/>
          <p:cNvSpPr/>
          <p:nvPr/>
        </p:nvSpPr>
        <p:spPr>
          <a:xfrm rot="20824629">
            <a:off x="570371" y="2817913"/>
            <a:ext cx="1828800" cy="1219200"/>
          </a:xfrm>
          <a:prstGeom prst="rect">
            <a:avLst/>
          </a:prstGeom>
          <a:solidFill>
            <a:srgbClr val="FFD13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Bradley Hand ITC" pitchFamily="66" charset="0"/>
              </a:rPr>
              <a:t>Older because they need to get to work?</a:t>
            </a:r>
            <a:endParaRPr lang="en-US" dirty="0">
              <a:solidFill>
                <a:schemeClr val="tx1"/>
              </a:solidFill>
              <a:latin typeface="Bradley Hand ITC" pitchFamily="66" charset="0"/>
            </a:endParaRPr>
          </a:p>
        </p:txBody>
      </p:sp>
      <p:sp>
        <p:nvSpPr>
          <p:cNvPr id="9" name="Rectangle 8"/>
          <p:cNvSpPr/>
          <p:nvPr/>
        </p:nvSpPr>
        <p:spPr>
          <a:xfrm rot="20824629">
            <a:off x="646569" y="5205311"/>
            <a:ext cx="1828800" cy="1219200"/>
          </a:xfrm>
          <a:prstGeom prst="rect">
            <a:avLst/>
          </a:prstGeom>
          <a:solidFill>
            <a:srgbClr val="FFD13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Bradley Hand ITC" pitchFamily="66" charset="0"/>
              </a:rPr>
              <a:t>Higher standards means time commitment.</a:t>
            </a:r>
            <a:endParaRPr lang="en-US" dirty="0">
              <a:solidFill>
                <a:schemeClr val="tx1"/>
              </a:solidFill>
              <a:latin typeface="Bradley Hand ITC" pitchFamily="66" charset="0"/>
            </a:endParaRPr>
          </a:p>
        </p:txBody>
      </p:sp>
      <p:sp>
        <p:nvSpPr>
          <p:cNvPr id="10" name="Rectangle 9"/>
          <p:cNvSpPr/>
          <p:nvPr/>
        </p:nvSpPr>
        <p:spPr>
          <a:xfrm rot="1282988">
            <a:off x="6742571" y="1713056"/>
            <a:ext cx="1828800" cy="1219200"/>
          </a:xfrm>
          <a:prstGeom prst="rect">
            <a:avLst/>
          </a:prstGeom>
          <a:solidFill>
            <a:srgbClr val="FFD13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Bradley Hand ITC" pitchFamily="66" charset="0"/>
              </a:rPr>
              <a:t>Laws are tougher. Families have to pay.</a:t>
            </a:r>
            <a:endParaRPr lang="en-US" dirty="0">
              <a:solidFill>
                <a:schemeClr val="tx1"/>
              </a:solidFill>
              <a:latin typeface="Bradley Hand ITC" pitchFamily="66" charset="0"/>
            </a:endParaRPr>
          </a:p>
        </p:txBody>
      </p:sp>
      <p:sp>
        <p:nvSpPr>
          <p:cNvPr id="11" name="Rectangle 10"/>
          <p:cNvSpPr/>
          <p:nvPr/>
        </p:nvSpPr>
        <p:spPr>
          <a:xfrm rot="20824629">
            <a:off x="6285372" y="4837255"/>
            <a:ext cx="1828800" cy="1219200"/>
          </a:xfrm>
          <a:prstGeom prst="rect">
            <a:avLst/>
          </a:prstGeom>
          <a:solidFill>
            <a:srgbClr val="FFD13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Bradley Hand ITC" pitchFamily="66" charset="0"/>
              </a:rPr>
              <a:t>Kids are too dependent these days.</a:t>
            </a:r>
            <a:endParaRPr lang="en-US" dirty="0">
              <a:solidFill>
                <a:schemeClr val="tx1"/>
              </a:solidFill>
              <a:latin typeface="Bradley Hand ITC" pitchFamily="66" charset="0"/>
            </a:endParaRPr>
          </a:p>
        </p:txBody>
      </p:sp>
    </p:spTree>
    <p:extLst>
      <p:ext uri="{BB962C8B-B14F-4D97-AF65-F5344CB8AC3E}">
        <p14:creationId xmlns:p14="http://schemas.microsoft.com/office/powerpoint/2010/main" xmlns="" val="286764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75" y="910622"/>
            <a:ext cx="8305800" cy="769441"/>
          </a:xfrm>
        </p:spPr>
        <p:txBody>
          <a:bodyPr/>
          <a:lstStyle/>
          <a:p>
            <a:r>
              <a:rPr lang="en-US" sz="2800" dirty="0" smtClean="0"/>
              <a:t>Step 1: </a:t>
            </a:r>
            <a:r>
              <a:rPr lang="en-US" sz="3600" dirty="0" smtClean="0"/>
              <a:t>Record / Annotate Your Thinking</a:t>
            </a:r>
            <a:endParaRPr lang="en-US" sz="3600" dirty="0"/>
          </a:p>
        </p:txBody>
      </p:sp>
      <p:sp>
        <p:nvSpPr>
          <p:cNvPr id="3" name="Content Placeholder 2"/>
          <p:cNvSpPr>
            <a:spLocks noGrp="1"/>
          </p:cNvSpPr>
          <p:nvPr>
            <p:ph idx="1"/>
          </p:nvPr>
        </p:nvSpPr>
        <p:spPr>
          <a:xfrm>
            <a:off x="457200" y="2468847"/>
            <a:ext cx="8229600" cy="3657316"/>
          </a:xfrm>
        </p:spPr>
        <p:txBody>
          <a:bodyPr>
            <a:normAutofit/>
          </a:bodyPr>
          <a:lstStyle/>
          <a:p>
            <a:pPr marL="0" indent="0">
              <a:buNone/>
            </a:pPr>
            <a:r>
              <a:rPr lang="en-US" sz="3200" dirty="0" smtClean="0"/>
              <a:t>Read: </a:t>
            </a:r>
            <a:r>
              <a:rPr lang="en-US" sz="3200" i="1" dirty="0" smtClean="0">
                <a:solidFill>
                  <a:srgbClr val="7030A0"/>
                </a:solidFill>
              </a:rPr>
              <a:t>Watch </a:t>
            </a:r>
            <a:r>
              <a:rPr lang="en-US" sz="3200" i="1" dirty="0">
                <a:solidFill>
                  <a:srgbClr val="7030A0"/>
                </a:solidFill>
              </a:rPr>
              <a:t>your driving, kids. The parents are watching</a:t>
            </a:r>
            <a:r>
              <a:rPr lang="en-US" sz="3200" i="1" dirty="0" smtClean="0">
                <a:solidFill>
                  <a:srgbClr val="7030A0"/>
                </a:solidFill>
              </a:rPr>
              <a:t>.</a:t>
            </a:r>
          </a:p>
          <a:p>
            <a:pPr marL="0" indent="0">
              <a:buNone/>
            </a:pPr>
            <a:r>
              <a:rPr lang="en-US" sz="3200" dirty="0" smtClean="0"/>
              <a:t>As you read, record your authentic thinking on sticky notes.</a:t>
            </a:r>
            <a:endParaRPr lang="en-US" sz="32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52</a:t>
            </a:fld>
            <a:endParaRPr lang="en-US" dirty="0"/>
          </a:p>
        </p:txBody>
      </p:sp>
      <p:pic>
        <p:nvPicPr>
          <p:cNvPr id="6" name="Picture 2" descr="C:\Documents and Settings\cgoodrow\Local Settings\Temporary Internet Files\Content.IE5\KK82D4Q2\MCj04348240000[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3810000" y="4595446"/>
            <a:ext cx="1524000" cy="1524000"/>
          </a:xfrm>
          <a:prstGeom prst="rect">
            <a:avLst/>
          </a:prstGeom>
        </p:spPr>
      </p:pic>
      <p:grpSp>
        <p:nvGrpSpPr>
          <p:cNvPr id="28" name="Group 21"/>
          <p:cNvGrpSpPr>
            <a:grpSpLocks/>
          </p:cNvGrpSpPr>
          <p:nvPr/>
        </p:nvGrpSpPr>
        <p:grpSpPr bwMode="auto">
          <a:xfrm>
            <a:off x="7991475" y="1484674"/>
            <a:ext cx="1152525" cy="1023938"/>
            <a:chOff x="7010400" y="4419600"/>
            <a:chExt cx="1841500" cy="1635125"/>
          </a:xfrm>
        </p:grpSpPr>
        <p:grpSp>
          <p:nvGrpSpPr>
            <p:cNvPr id="29" name="Group 28"/>
            <p:cNvGrpSpPr>
              <a:grpSpLocks noChangeAspect="1"/>
            </p:cNvGrpSpPr>
            <p:nvPr/>
          </p:nvGrpSpPr>
          <p:grpSpPr bwMode="auto">
            <a:xfrm>
              <a:off x="7010400" y="4419600"/>
              <a:ext cx="1841500" cy="1635125"/>
              <a:chOff x="4416" y="2784"/>
              <a:chExt cx="1160" cy="1030"/>
            </a:xfrm>
          </p:grpSpPr>
          <p:sp>
            <p:nvSpPr>
              <p:cNvPr id="31" name="AutoShape 8"/>
              <p:cNvSpPr>
                <a:spLocks noChangeAspect="1" noChangeArrowheads="1" noTextEdit="1"/>
              </p:cNvSpPr>
              <p:nvPr/>
            </p:nvSpPr>
            <p:spPr bwMode="auto">
              <a:xfrm>
                <a:off x="4416" y="2784"/>
                <a:ext cx="1160" cy="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2" name="Freeform 10"/>
              <p:cNvSpPr>
                <a:spLocks/>
              </p:cNvSpPr>
              <p:nvPr/>
            </p:nvSpPr>
            <p:spPr bwMode="auto">
              <a:xfrm>
                <a:off x="4424" y="2796"/>
                <a:ext cx="1112" cy="1014"/>
              </a:xfrm>
              <a:custGeom>
                <a:avLst/>
                <a:gdLst>
                  <a:gd name="T0" fmla="*/ 950 w 1112"/>
                  <a:gd name="T1" fmla="*/ 116 h 1014"/>
                  <a:gd name="T2" fmla="*/ 950 w 1112"/>
                  <a:gd name="T3" fmla="*/ 116 h 1014"/>
                  <a:gd name="T4" fmla="*/ 960 w 1112"/>
                  <a:gd name="T5" fmla="*/ 164 h 1014"/>
                  <a:gd name="T6" fmla="*/ 982 w 1112"/>
                  <a:gd name="T7" fmla="*/ 250 h 1014"/>
                  <a:gd name="T8" fmla="*/ 1028 w 1112"/>
                  <a:gd name="T9" fmla="*/ 440 h 1014"/>
                  <a:gd name="T10" fmla="*/ 1112 w 1112"/>
                  <a:gd name="T11" fmla="*/ 792 h 1014"/>
                  <a:gd name="T12" fmla="*/ 160 w 1112"/>
                  <a:gd name="T13" fmla="*/ 1014 h 1014"/>
                  <a:gd name="T14" fmla="*/ 160 w 1112"/>
                  <a:gd name="T15" fmla="*/ 1014 h 1014"/>
                  <a:gd name="T16" fmla="*/ 92 w 1112"/>
                  <a:gd name="T17" fmla="*/ 712 h 1014"/>
                  <a:gd name="T18" fmla="*/ 42 w 1112"/>
                  <a:gd name="T19" fmla="*/ 488 h 1014"/>
                  <a:gd name="T20" fmla="*/ 12 w 1112"/>
                  <a:gd name="T21" fmla="*/ 354 h 1014"/>
                  <a:gd name="T22" fmla="*/ 12 w 1112"/>
                  <a:gd name="T23" fmla="*/ 354 h 1014"/>
                  <a:gd name="T24" fmla="*/ 4 w 1112"/>
                  <a:gd name="T25" fmla="*/ 298 h 1014"/>
                  <a:gd name="T26" fmla="*/ 0 w 1112"/>
                  <a:gd name="T27" fmla="*/ 254 h 1014"/>
                  <a:gd name="T28" fmla="*/ 0 w 1112"/>
                  <a:gd name="T29" fmla="*/ 214 h 1014"/>
                  <a:gd name="T30" fmla="*/ 952 w 1112"/>
                  <a:gd name="T31" fmla="*/ 0 h 1014"/>
                  <a:gd name="T32" fmla="*/ 952 w 1112"/>
                  <a:gd name="T33" fmla="*/ 0 h 1014"/>
                  <a:gd name="T34" fmla="*/ 950 w 1112"/>
                  <a:gd name="T35" fmla="*/ 10 h 1014"/>
                  <a:gd name="T36" fmla="*/ 946 w 1112"/>
                  <a:gd name="T37" fmla="*/ 36 h 1014"/>
                  <a:gd name="T38" fmla="*/ 944 w 1112"/>
                  <a:gd name="T39" fmla="*/ 54 h 1014"/>
                  <a:gd name="T40" fmla="*/ 944 w 1112"/>
                  <a:gd name="T41" fmla="*/ 72 h 1014"/>
                  <a:gd name="T42" fmla="*/ 946 w 1112"/>
                  <a:gd name="T43" fmla="*/ 94 h 1014"/>
                  <a:gd name="T44" fmla="*/ 950 w 1112"/>
                  <a:gd name="T45" fmla="*/ 116 h 1014"/>
                  <a:gd name="T46" fmla="*/ 950 w 1112"/>
                  <a:gd name="T47" fmla="*/ 116 h 10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2"/>
                  <a:gd name="T73" fmla="*/ 0 h 1014"/>
                  <a:gd name="T74" fmla="*/ 1112 w 1112"/>
                  <a:gd name="T75" fmla="*/ 1014 h 10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2" h="1014">
                    <a:moveTo>
                      <a:pt x="950" y="116"/>
                    </a:moveTo>
                    <a:lnTo>
                      <a:pt x="950" y="116"/>
                    </a:lnTo>
                    <a:lnTo>
                      <a:pt x="960" y="164"/>
                    </a:lnTo>
                    <a:lnTo>
                      <a:pt x="982" y="250"/>
                    </a:lnTo>
                    <a:lnTo>
                      <a:pt x="1028" y="440"/>
                    </a:lnTo>
                    <a:lnTo>
                      <a:pt x="1112" y="792"/>
                    </a:lnTo>
                    <a:lnTo>
                      <a:pt x="160" y="1014"/>
                    </a:lnTo>
                    <a:lnTo>
                      <a:pt x="92" y="712"/>
                    </a:lnTo>
                    <a:lnTo>
                      <a:pt x="42" y="488"/>
                    </a:lnTo>
                    <a:lnTo>
                      <a:pt x="12" y="354"/>
                    </a:lnTo>
                    <a:lnTo>
                      <a:pt x="4" y="298"/>
                    </a:lnTo>
                    <a:lnTo>
                      <a:pt x="0" y="254"/>
                    </a:lnTo>
                    <a:lnTo>
                      <a:pt x="0" y="214"/>
                    </a:lnTo>
                    <a:lnTo>
                      <a:pt x="952" y="0"/>
                    </a:lnTo>
                    <a:lnTo>
                      <a:pt x="950" y="10"/>
                    </a:lnTo>
                    <a:lnTo>
                      <a:pt x="946" y="36"/>
                    </a:lnTo>
                    <a:lnTo>
                      <a:pt x="944" y="54"/>
                    </a:lnTo>
                    <a:lnTo>
                      <a:pt x="944" y="72"/>
                    </a:lnTo>
                    <a:lnTo>
                      <a:pt x="946" y="94"/>
                    </a:lnTo>
                    <a:lnTo>
                      <a:pt x="950" y="116"/>
                    </a:lnTo>
                    <a:close/>
                  </a:path>
                </a:pathLst>
              </a:custGeom>
              <a:solidFill>
                <a:srgbClr val="B0B6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11"/>
              <p:cNvSpPr>
                <a:spLocks/>
              </p:cNvSpPr>
              <p:nvPr/>
            </p:nvSpPr>
            <p:spPr bwMode="auto">
              <a:xfrm>
                <a:off x="4420" y="2788"/>
                <a:ext cx="1152" cy="986"/>
              </a:xfrm>
              <a:custGeom>
                <a:avLst/>
                <a:gdLst>
                  <a:gd name="T0" fmla="*/ 984 w 1152"/>
                  <a:gd name="T1" fmla="*/ 116 h 986"/>
                  <a:gd name="T2" fmla="*/ 984 w 1152"/>
                  <a:gd name="T3" fmla="*/ 116 h 986"/>
                  <a:gd name="T4" fmla="*/ 1016 w 1152"/>
                  <a:gd name="T5" fmla="*/ 242 h 986"/>
                  <a:gd name="T6" fmla="*/ 1072 w 1152"/>
                  <a:gd name="T7" fmla="*/ 462 h 986"/>
                  <a:gd name="T8" fmla="*/ 1152 w 1152"/>
                  <a:gd name="T9" fmla="*/ 766 h 986"/>
                  <a:gd name="T10" fmla="*/ 180 w 1152"/>
                  <a:gd name="T11" fmla="*/ 986 h 986"/>
                  <a:gd name="T12" fmla="*/ 180 w 1152"/>
                  <a:gd name="T13" fmla="*/ 986 h 986"/>
                  <a:gd name="T14" fmla="*/ 104 w 1152"/>
                  <a:gd name="T15" fmla="*/ 694 h 986"/>
                  <a:gd name="T16" fmla="*/ 48 w 1152"/>
                  <a:gd name="T17" fmla="*/ 478 h 986"/>
                  <a:gd name="T18" fmla="*/ 16 w 1152"/>
                  <a:gd name="T19" fmla="*/ 348 h 986"/>
                  <a:gd name="T20" fmla="*/ 16 w 1152"/>
                  <a:gd name="T21" fmla="*/ 348 h 986"/>
                  <a:gd name="T22" fmla="*/ 6 w 1152"/>
                  <a:gd name="T23" fmla="*/ 296 h 986"/>
                  <a:gd name="T24" fmla="*/ 2 w 1152"/>
                  <a:gd name="T25" fmla="*/ 252 h 986"/>
                  <a:gd name="T26" fmla="*/ 0 w 1152"/>
                  <a:gd name="T27" fmla="*/ 210 h 986"/>
                  <a:gd name="T28" fmla="*/ 964 w 1152"/>
                  <a:gd name="T29" fmla="*/ 0 h 986"/>
                  <a:gd name="T30" fmla="*/ 964 w 1152"/>
                  <a:gd name="T31" fmla="*/ 0 h 986"/>
                  <a:gd name="T32" fmla="*/ 970 w 1152"/>
                  <a:gd name="T33" fmla="*/ 36 h 986"/>
                  <a:gd name="T34" fmla="*/ 976 w 1152"/>
                  <a:gd name="T35" fmla="*/ 72 h 986"/>
                  <a:gd name="T36" fmla="*/ 984 w 1152"/>
                  <a:gd name="T37" fmla="*/ 116 h 986"/>
                  <a:gd name="T38" fmla="*/ 984 w 1152"/>
                  <a:gd name="T39" fmla="*/ 116 h 9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2"/>
                  <a:gd name="T61" fmla="*/ 0 h 986"/>
                  <a:gd name="T62" fmla="*/ 1152 w 1152"/>
                  <a:gd name="T63" fmla="*/ 986 h 9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2" h="986">
                    <a:moveTo>
                      <a:pt x="984" y="116"/>
                    </a:moveTo>
                    <a:lnTo>
                      <a:pt x="984" y="116"/>
                    </a:lnTo>
                    <a:lnTo>
                      <a:pt x="1016" y="242"/>
                    </a:lnTo>
                    <a:lnTo>
                      <a:pt x="1072" y="462"/>
                    </a:lnTo>
                    <a:lnTo>
                      <a:pt x="1152" y="766"/>
                    </a:lnTo>
                    <a:lnTo>
                      <a:pt x="180" y="986"/>
                    </a:lnTo>
                    <a:lnTo>
                      <a:pt x="104" y="694"/>
                    </a:lnTo>
                    <a:lnTo>
                      <a:pt x="48" y="478"/>
                    </a:lnTo>
                    <a:lnTo>
                      <a:pt x="16" y="348"/>
                    </a:lnTo>
                    <a:lnTo>
                      <a:pt x="6" y="296"/>
                    </a:lnTo>
                    <a:lnTo>
                      <a:pt x="2" y="252"/>
                    </a:lnTo>
                    <a:lnTo>
                      <a:pt x="0" y="210"/>
                    </a:lnTo>
                    <a:lnTo>
                      <a:pt x="964" y="0"/>
                    </a:lnTo>
                    <a:lnTo>
                      <a:pt x="970" y="36"/>
                    </a:lnTo>
                    <a:lnTo>
                      <a:pt x="976" y="72"/>
                    </a:lnTo>
                    <a:lnTo>
                      <a:pt x="984" y="116"/>
                    </a:lnTo>
                    <a:close/>
                  </a:path>
                </a:pathLst>
              </a:custGeom>
              <a:solidFill>
                <a:srgbClr val="FEE6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2"/>
              <p:cNvSpPr>
                <a:spLocks/>
              </p:cNvSpPr>
              <p:nvPr/>
            </p:nvSpPr>
            <p:spPr bwMode="auto">
              <a:xfrm>
                <a:off x="4836" y="2894"/>
                <a:ext cx="162" cy="160"/>
              </a:xfrm>
              <a:custGeom>
                <a:avLst/>
                <a:gdLst>
                  <a:gd name="T0" fmla="*/ 158 w 162"/>
                  <a:gd name="T1" fmla="*/ 106 h 160"/>
                  <a:gd name="T2" fmla="*/ 158 w 162"/>
                  <a:gd name="T3" fmla="*/ 106 h 160"/>
                  <a:gd name="T4" fmla="*/ 152 w 162"/>
                  <a:gd name="T5" fmla="*/ 120 h 160"/>
                  <a:gd name="T6" fmla="*/ 142 w 162"/>
                  <a:gd name="T7" fmla="*/ 132 h 160"/>
                  <a:gd name="T8" fmla="*/ 132 w 162"/>
                  <a:gd name="T9" fmla="*/ 144 h 160"/>
                  <a:gd name="T10" fmla="*/ 118 w 162"/>
                  <a:gd name="T11" fmla="*/ 152 h 160"/>
                  <a:gd name="T12" fmla="*/ 104 w 162"/>
                  <a:gd name="T13" fmla="*/ 156 h 160"/>
                  <a:gd name="T14" fmla="*/ 88 w 162"/>
                  <a:gd name="T15" fmla="*/ 160 h 160"/>
                  <a:gd name="T16" fmla="*/ 72 w 162"/>
                  <a:gd name="T17" fmla="*/ 160 h 160"/>
                  <a:gd name="T18" fmla="*/ 56 w 162"/>
                  <a:gd name="T19" fmla="*/ 156 h 160"/>
                  <a:gd name="T20" fmla="*/ 56 w 162"/>
                  <a:gd name="T21" fmla="*/ 156 h 160"/>
                  <a:gd name="T22" fmla="*/ 40 w 162"/>
                  <a:gd name="T23" fmla="*/ 150 h 160"/>
                  <a:gd name="T24" fmla="*/ 28 w 162"/>
                  <a:gd name="T25" fmla="*/ 140 h 160"/>
                  <a:gd name="T26" fmla="*/ 16 w 162"/>
                  <a:gd name="T27" fmla="*/ 128 h 160"/>
                  <a:gd name="T28" fmla="*/ 8 w 162"/>
                  <a:gd name="T29" fmla="*/ 116 h 160"/>
                  <a:gd name="T30" fmla="*/ 2 w 162"/>
                  <a:gd name="T31" fmla="*/ 102 h 160"/>
                  <a:gd name="T32" fmla="*/ 0 w 162"/>
                  <a:gd name="T33" fmla="*/ 86 h 160"/>
                  <a:gd name="T34" fmla="*/ 0 w 162"/>
                  <a:gd name="T35" fmla="*/ 70 h 160"/>
                  <a:gd name="T36" fmla="*/ 2 w 162"/>
                  <a:gd name="T37" fmla="*/ 54 h 160"/>
                  <a:gd name="T38" fmla="*/ 2 w 162"/>
                  <a:gd name="T39" fmla="*/ 54 h 160"/>
                  <a:gd name="T40" fmla="*/ 10 w 162"/>
                  <a:gd name="T41" fmla="*/ 40 h 160"/>
                  <a:gd name="T42" fmla="*/ 18 w 162"/>
                  <a:gd name="T43" fmla="*/ 26 h 160"/>
                  <a:gd name="T44" fmla="*/ 30 w 162"/>
                  <a:gd name="T45" fmla="*/ 16 h 160"/>
                  <a:gd name="T46" fmla="*/ 42 w 162"/>
                  <a:gd name="T47" fmla="*/ 8 h 160"/>
                  <a:gd name="T48" fmla="*/ 58 w 162"/>
                  <a:gd name="T49" fmla="*/ 2 h 160"/>
                  <a:gd name="T50" fmla="*/ 74 w 162"/>
                  <a:gd name="T51" fmla="*/ 0 h 160"/>
                  <a:gd name="T52" fmla="*/ 90 w 162"/>
                  <a:gd name="T53" fmla="*/ 0 h 160"/>
                  <a:gd name="T54" fmla="*/ 106 w 162"/>
                  <a:gd name="T55" fmla="*/ 4 h 160"/>
                  <a:gd name="T56" fmla="*/ 106 w 162"/>
                  <a:gd name="T57" fmla="*/ 4 h 160"/>
                  <a:gd name="T58" fmla="*/ 120 w 162"/>
                  <a:gd name="T59" fmla="*/ 10 h 160"/>
                  <a:gd name="T60" fmla="*/ 134 w 162"/>
                  <a:gd name="T61" fmla="*/ 20 h 160"/>
                  <a:gd name="T62" fmla="*/ 144 w 162"/>
                  <a:gd name="T63" fmla="*/ 30 h 160"/>
                  <a:gd name="T64" fmla="*/ 154 w 162"/>
                  <a:gd name="T65" fmla="*/ 44 h 160"/>
                  <a:gd name="T66" fmla="*/ 160 w 162"/>
                  <a:gd name="T67" fmla="*/ 58 h 160"/>
                  <a:gd name="T68" fmla="*/ 162 w 162"/>
                  <a:gd name="T69" fmla="*/ 74 h 160"/>
                  <a:gd name="T70" fmla="*/ 162 w 162"/>
                  <a:gd name="T71" fmla="*/ 90 h 160"/>
                  <a:gd name="T72" fmla="*/ 158 w 162"/>
                  <a:gd name="T73" fmla="*/ 106 h 160"/>
                  <a:gd name="T74" fmla="*/ 158 w 162"/>
                  <a:gd name="T75" fmla="*/ 106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160"/>
                  <a:gd name="T116" fmla="*/ 162 w 162"/>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160">
                    <a:moveTo>
                      <a:pt x="158" y="106"/>
                    </a:moveTo>
                    <a:lnTo>
                      <a:pt x="158" y="106"/>
                    </a:lnTo>
                    <a:lnTo>
                      <a:pt x="152" y="120"/>
                    </a:lnTo>
                    <a:lnTo>
                      <a:pt x="142" y="132"/>
                    </a:lnTo>
                    <a:lnTo>
                      <a:pt x="132" y="144"/>
                    </a:lnTo>
                    <a:lnTo>
                      <a:pt x="118" y="152"/>
                    </a:lnTo>
                    <a:lnTo>
                      <a:pt x="104" y="156"/>
                    </a:lnTo>
                    <a:lnTo>
                      <a:pt x="88" y="160"/>
                    </a:lnTo>
                    <a:lnTo>
                      <a:pt x="72" y="160"/>
                    </a:lnTo>
                    <a:lnTo>
                      <a:pt x="56" y="156"/>
                    </a:lnTo>
                    <a:lnTo>
                      <a:pt x="40" y="150"/>
                    </a:lnTo>
                    <a:lnTo>
                      <a:pt x="28" y="140"/>
                    </a:lnTo>
                    <a:lnTo>
                      <a:pt x="16" y="128"/>
                    </a:lnTo>
                    <a:lnTo>
                      <a:pt x="8" y="116"/>
                    </a:lnTo>
                    <a:lnTo>
                      <a:pt x="2" y="102"/>
                    </a:lnTo>
                    <a:lnTo>
                      <a:pt x="0" y="86"/>
                    </a:lnTo>
                    <a:lnTo>
                      <a:pt x="0" y="70"/>
                    </a:lnTo>
                    <a:lnTo>
                      <a:pt x="2" y="54"/>
                    </a:lnTo>
                    <a:lnTo>
                      <a:pt x="10" y="40"/>
                    </a:lnTo>
                    <a:lnTo>
                      <a:pt x="18" y="26"/>
                    </a:lnTo>
                    <a:lnTo>
                      <a:pt x="30" y="16"/>
                    </a:lnTo>
                    <a:lnTo>
                      <a:pt x="42" y="8"/>
                    </a:lnTo>
                    <a:lnTo>
                      <a:pt x="58" y="2"/>
                    </a:lnTo>
                    <a:lnTo>
                      <a:pt x="74" y="0"/>
                    </a:lnTo>
                    <a:lnTo>
                      <a:pt x="90" y="0"/>
                    </a:lnTo>
                    <a:lnTo>
                      <a:pt x="106" y="4"/>
                    </a:lnTo>
                    <a:lnTo>
                      <a:pt x="120" y="10"/>
                    </a:lnTo>
                    <a:lnTo>
                      <a:pt x="134" y="20"/>
                    </a:lnTo>
                    <a:lnTo>
                      <a:pt x="144" y="30"/>
                    </a:lnTo>
                    <a:lnTo>
                      <a:pt x="154" y="44"/>
                    </a:lnTo>
                    <a:lnTo>
                      <a:pt x="160" y="58"/>
                    </a:lnTo>
                    <a:lnTo>
                      <a:pt x="162" y="74"/>
                    </a:lnTo>
                    <a:lnTo>
                      <a:pt x="162" y="90"/>
                    </a:lnTo>
                    <a:lnTo>
                      <a:pt x="158" y="106"/>
                    </a:lnTo>
                    <a:close/>
                  </a:path>
                </a:pathLst>
              </a:custGeom>
              <a:solidFill>
                <a:srgbClr val="DDC8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3"/>
              <p:cNvSpPr>
                <a:spLocks/>
              </p:cNvSpPr>
              <p:nvPr/>
            </p:nvSpPr>
            <p:spPr bwMode="auto">
              <a:xfrm>
                <a:off x="4844" y="2914"/>
                <a:ext cx="52" cy="116"/>
              </a:xfrm>
              <a:custGeom>
                <a:avLst/>
                <a:gdLst>
                  <a:gd name="T0" fmla="*/ 8 w 52"/>
                  <a:gd name="T1" fmla="*/ 32 h 116"/>
                  <a:gd name="T2" fmla="*/ 8 w 52"/>
                  <a:gd name="T3" fmla="*/ 32 h 116"/>
                  <a:gd name="T4" fmla="*/ 10 w 52"/>
                  <a:gd name="T5" fmla="*/ 16 h 116"/>
                  <a:gd name="T6" fmla="*/ 16 w 52"/>
                  <a:gd name="T7" fmla="*/ 0 h 116"/>
                  <a:gd name="T8" fmla="*/ 16 w 52"/>
                  <a:gd name="T9" fmla="*/ 0 h 116"/>
                  <a:gd name="T10" fmla="*/ 8 w 52"/>
                  <a:gd name="T11" fmla="*/ 10 h 116"/>
                  <a:gd name="T12" fmla="*/ 4 w 52"/>
                  <a:gd name="T13" fmla="*/ 22 h 116"/>
                  <a:gd name="T14" fmla="*/ 0 w 52"/>
                  <a:gd name="T15" fmla="*/ 34 h 116"/>
                  <a:gd name="T16" fmla="*/ 0 w 52"/>
                  <a:gd name="T17" fmla="*/ 48 h 116"/>
                  <a:gd name="T18" fmla="*/ 0 w 52"/>
                  <a:gd name="T19" fmla="*/ 48 h 116"/>
                  <a:gd name="T20" fmla="*/ 0 w 52"/>
                  <a:gd name="T21" fmla="*/ 58 h 116"/>
                  <a:gd name="T22" fmla="*/ 2 w 52"/>
                  <a:gd name="T23" fmla="*/ 68 h 116"/>
                  <a:gd name="T24" fmla="*/ 6 w 52"/>
                  <a:gd name="T25" fmla="*/ 78 h 116"/>
                  <a:gd name="T26" fmla="*/ 12 w 52"/>
                  <a:gd name="T27" fmla="*/ 88 h 116"/>
                  <a:gd name="T28" fmla="*/ 18 w 52"/>
                  <a:gd name="T29" fmla="*/ 96 h 116"/>
                  <a:gd name="T30" fmla="*/ 24 w 52"/>
                  <a:gd name="T31" fmla="*/ 104 h 116"/>
                  <a:gd name="T32" fmla="*/ 32 w 52"/>
                  <a:gd name="T33" fmla="*/ 110 h 116"/>
                  <a:gd name="T34" fmla="*/ 42 w 52"/>
                  <a:gd name="T35" fmla="*/ 116 h 116"/>
                  <a:gd name="T36" fmla="*/ 52 w 52"/>
                  <a:gd name="T37" fmla="*/ 102 h 116"/>
                  <a:gd name="T38" fmla="*/ 52 w 52"/>
                  <a:gd name="T39" fmla="*/ 102 h 116"/>
                  <a:gd name="T40" fmla="*/ 42 w 52"/>
                  <a:gd name="T41" fmla="*/ 96 h 116"/>
                  <a:gd name="T42" fmla="*/ 34 w 52"/>
                  <a:gd name="T43" fmla="*/ 90 h 116"/>
                  <a:gd name="T44" fmla="*/ 28 w 52"/>
                  <a:gd name="T45" fmla="*/ 82 h 116"/>
                  <a:gd name="T46" fmla="*/ 20 w 52"/>
                  <a:gd name="T47" fmla="*/ 74 h 116"/>
                  <a:gd name="T48" fmla="*/ 16 w 52"/>
                  <a:gd name="T49" fmla="*/ 64 h 116"/>
                  <a:gd name="T50" fmla="*/ 12 w 52"/>
                  <a:gd name="T51" fmla="*/ 54 h 116"/>
                  <a:gd name="T52" fmla="*/ 10 w 52"/>
                  <a:gd name="T53" fmla="*/ 44 h 116"/>
                  <a:gd name="T54" fmla="*/ 8 w 52"/>
                  <a:gd name="T55" fmla="*/ 32 h 116"/>
                  <a:gd name="T56" fmla="*/ 8 w 52"/>
                  <a:gd name="T57" fmla="*/ 32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116"/>
                  <a:gd name="T89" fmla="*/ 52 w 52"/>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116">
                    <a:moveTo>
                      <a:pt x="8" y="32"/>
                    </a:moveTo>
                    <a:lnTo>
                      <a:pt x="8" y="32"/>
                    </a:lnTo>
                    <a:lnTo>
                      <a:pt x="10" y="16"/>
                    </a:lnTo>
                    <a:lnTo>
                      <a:pt x="16" y="0"/>
                    </a:lnTo>
                    <a:lnTo>
                      <a:pt x="8" y="10"/>
                    </a:lnTo>
                    <a:lnTo>
                      <a:pt x="4" y="22"/>
                    </a:lnTo>
                    <a:lnTo>
                      <a:pt x="0" y="34"/>
                    </a:lnTo>
                    <a:lnTo>
                      <a:pt x="0" y="48"/>
                    </a:lnTo>
                    <a:lnTo>
                      <a:pt x="0" y="58"/>
                    </a:lnTo>
                    <a:lnTo>
                      <a:pt x="2" y="68"/>
                    </a:lnTo>
                    <a:lnTo>
                      <a:pt x="6" y="78"/>
                    </a:lnTo>
                    <a:lnTo>
                      <a:pt x="12" y="88"/>
                    </a:lnTo>
                    <a:lnTo>
                      <a:pt x="18" y="96"/>
                    </a:lnTo>
                    <a:lnTo>
                      <a:pt x="24" y="104"/>
                    </a:lnTo>
                    <a:lnTo>
                      <a:pt x="32" y="110"/>
                    </a:lnTo>
                    <a:lnTo>
                      <a:pt x="42" y="116"/>
                    </a:lnTo>
                    <a:lnTo>
                      <a:pt x="52" y="102"/>
                    </a:lnTo>
                    <a:lnTo>
                      <a:pt x="42" y="96"/>
                    </a:lnTo>
                    <a:lnTo>
                      <a:pt x="34" y="90"/>
                    </a:lnTo>
                    <a:lnTo>
                      <a:pt x="28" y="82"/>
                    </a:lnTo>
                    <a:lnTo>
                      <a:pt x="20" y="74"/>
                    </a:lnTo>
                    <a:lnTo>
                      <a:pt x="16" y="64"/>
                    </a:lnTo>
                    <a:lnTo>
                      <a:pt x="12" y="54"/>
                    </a:lnTo>
                    <a:lnTo>
                      <a:pt x="10" y="44"/>
                    </a:lnTo>
                    <a:lnTo>
                      <a:pt x="8" y="32"/>
                    </a:lnTo>
                    <a:close/>
                  </a:path>
                </a:pathLst>
              </a:custGeom>
              <a:solidFill>
                <a:srgbClr val="837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14"/>
              <p:cNvSpPr>
                <a:spLocks/>
              </p:cNvSpPr>
              <p:nvPr/>
            </p:nvSpPr>
            <p:spPr bwMode="auto">
              <a:xfrm>
                <a:off x="4886" y="2992"/>
                <a:ext cx="108" cy="48"/>
              </a:xfrm>
              <a:custGeom>
                <a:avLst/>
                <a:gdLst>
                  <a:gd name="T0" fmla="*/ 108 w 108"/>
                  <a:gd name="T1" fmla="*/ 0 h 48"/>
                  <a:gd name="T2" fmla="*/ 108 w 108"/>
                  <a:gd name="T3" fmla="*/ 0 h 48"/>
                  <a:gd name="T4" fmla="*/ 96 w 108"/>
                  <a:gd name="T5" fmla="*/ 14 h 48"/>
                  <a:gd name="T6" fmla="*/ 80 w 108"/>
                  <a:gd name="T7" fmla="*/ 24 h 48"/>
                  <a:gd name="T8" fmla="*/ 64 w 108"/>
                  <a:gd name="T9" fmla="*/ 30 h 48"/>
                  <a:gd name="T10" fmla="*/ 46 w 108"/>
                  <a:gd name="T11" fmla="*/ 32 h 48"/>
                  <a:gd name="T12" fmla="*/ 46 w 108"/>
                  <a:gd name="T13" fmla="*/ 32 h 48"/>
                  <a:gd name="T14" fmla="*/ 26 w 108"/>
                  <a:gd name="T15" fmla="*/ 30 h 48"/>
                  <a:gd name="T16" fmla="*/ 10 w 108"/>
                  <a:gd name="T17" fmla="*/ 24 h 48"/>
                  <a:gd name="T18" fmla="*/ 0 w 108"/>
                  <a:gd name="T19" fmla="*/ 38 h 48"/>
                  <a:gd name="T20" fmla="*/ 0 w 108"/>
                  <a:gd name="T21" fmla="*/ 38 h 48"/>
                  <a:gd name="T22" fmla="*/ 18 w 108"/>
                  <a:gd name="T23" fmla="*/ 44 h 48"/>
                  <a:gd name="T24" fmla="*/ 26 w 108"/>
                  <a:gd name="T25" fmla="*/ 46 h 48"/>
                  <a:gd name="T26" fmla="*/ 36 w 108"/>
                  <a:gd name="T27" fmla="*/ 48 h 48"/>
                  <a:gd name="T28" fmla="*/ 36 w 108"/>
                  <a:gd name="T29" fmla="*/ 48 h 48"/>
                  <a:gd name="T30" fmla="*/ 48 w 108"/>
                  <a:gd name="T31" fmla="*/ 46 h 48"/>
                  <a:gd name="T32" fmla="*/ 60 w 108"/>
                  <a:gd name="T33" fmla="*/ 44 h 48"/>
                  <a:gd name="T34" fmla="*/ 70 w 108"/>
                  <a:gd name="T35" fmla="*/ 40 h 48"/>
                  <a:gd name="T36" fmla="*/ 80 w 108"/>
                  <a:gd name="T37" fmla="*/ 34 h 48"/>
                  <a:gd name="T38" fmla="*/ 88 w 108"/>
                  <a:gd name="T39" fmla="*/ 28 h 48"/>
                  <a:gd name="T40" fmla="*/ 96 w 108"/>
                  <a:gd name="T41" fmla="*/ 20 h 48"/>
                  <a:gd name="T42" fmla="*/ 102 w 108"/>
                  <a:gd name="T43" fmla="*/ 10 h 48"/>
                  <a:gd name="T44" fmla="*/ 108 w 108"/>
                  <a:gd name="T45" fmla="*/ 0 h 48"/>
                  <a:gd name="T46" fmla="*/ 108 w 10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48"/>
                  <a:gd name="T74" fmla="*/ 108 w 10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48">
                    <a:moveTo>
                      <a:pt x="108" y="0"/>
                    </a:moveTo>
                    <a:lnTo>
                      <a:pt x="108" y="0"/>
                    </a:lnTo>
                    <a:lnTo>
                      <a:pt x="96" y="14"/>
                    </a:lnTo>
                    <a:lnTo>
                      <a:pt x="80" y="24"/>
                    </a:lnTo>
                    <a:lnTo>
                      <a:pt x="64" y="30"/>
                    </a:lnTo>
                    <a:lnTo>
                      <a:pt x="46" y="32"/>
                    </a:lnTo>
                    <a:lnTo>
                      <a:pt x="26" y="30"/>
                    </a:lnTo>
                    <a:lnTo>
                      <a:pt x="10" y="24"/>
                    </a:lnTo>
                    <a:lnTo>
                      <a:pt x="0" y="38"/>
                    </a:lnTo>
                    <a:lnTo>
                      <a:pt x="18" y="44"/>
                    </a:lnTo>
                    <a:lnTo>
                      <a:pt x="26" y="46"/>
                    </a:lnTo>
                    <a:lnTo>
                      <a:pt x="36" y="48"/>
                    </a:lnTo>
                    <a:lnTo>
                      <a:pt x="48" y="46"/>
                    </a:lnTo>
                    <a:lnTo>
                      <a:pt x="60" y="44"/>
                    </a:lnTo>
                    <a:lnTo>
                      <a:pt x="70" y="40"/>
                    </a:lnTo>
                    <a:lnTo>
                      <a:pt x="80" y="34"/>
                    </a:lnTo>
                    <a:lnTo>
                      <a:pt x="88" y="28"/>
                    </a:lnTo>
                    <a:lnTo>
                      <a:pt x="96" y="20"/>
                    </a:lnTo>
                    <a:lnTo>
                      <a:pt x="102" y="10"/>
                    </a:lnTo>
                    <a:lnTo>
                      <a:pt x="108" y="0"/>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5"/>
              <p:cNvSpPr>
                <a:spLocks/>
              </p:cNvSpPr>
              <p:nvPr/>
            </p:nvSpPr>
            <p:spPr bwMode="auto">
              <a:xfrm>
                <a:off x="4852" y="2872"/>
                <a:ext cx="156" cy="152"/>
              </a:xfrm>
              <a:custGeom>
                <a:avLst/>
                <a:gdLst>
                  <a:gd name="T0" fmla="*/ 156 w 156"/>
                  <a:gd name="T1" fmla="*/ 76 h 152"/>
                  <a:gd name="T2" fmla="*/ 156 w 156"/>
                  <a:gd name="T3" fmla="*/ 76 h 152"/>
                  <a:gd name="T4" fmla="*/ 154 w 156"/>
                  <a:gd name="T5" fmla="*/ 92 h 152"/>
                  <a:gd name="T6" fmla="*/ 150 w 156"/>
                  <a:gd name="T7" fmla="*/ 106 h 152"/>
                  <a:gd name="T8" fmla="*/ 142 w 156"/>
                  <a:gd name="T9" fmla="*/ 118 h 152"/>
                  <a:gd name="T10" fmla="*/ 132 w 156"/>
                  <a:gd name="T11" fmla="*/ 130 h 152"/>
                  <a:gd name="T12" fmla="*/ 122 w 156"/>
                  <a:gd name="T13" fmla="*/ 140 h 152"/>
                  <a:gd name="T14" fmla="*/ 108 w 156"/>
                  <a:gd name="T15" fmla="*/ 146 h 152"/>
                  <a:gd name="T16" fmla="*/ 94 w 156"/>
                  <a:gd name="T17" fmla="*/ 150 h 152"/>
                  <a:gd name="T18" fmla="*/ 78 w 156"/>
                  <a:gd name="T19" fmla="*/ 152 h 152"/>
                  <a:gd name="T20" fmla="*/ 78 w 156"/>
                  <a:gd name="T21" fmla="*/ 152 h 152"/>
                  <a:gd name="T22" fmla="*/ 62 w 156"/>
                  <a:gd name="T23" fmla="*/ 150 h 152"/>
                  <a:gd name="T24" fmla="*/ 46 w 156"/>
                  <a:gd name="T25" fmla="*/ 146 h 152"/>
                  <a:gd name="T26" fmla="*/ 34 w 156"/>
                  <a:gd name="T27" fmla="*/ 140 h 152"/>
                  <a:gd name="T28" fmla="*/ 22 w 156"/>
                  <a:gd name="T29" fmla="*/ 130 h 152"/>
                  <a:gd name="T30" fmla="*/ 12 w 156"/>
                  <a:gd name="T31" fmla="*/ 118 h 152"/>
                  <a:gd name="T32" fmla="*/ 6 w 156"/>
                  <a:gd name="T33" fmla="*/ 106 h 152"/>
                  <a:gd name="T34" fmla="*/ 0 w 156"/>
                  <a:gd name="T35" fmla="*/ 92 h 152"/>
                  <a:gd name="T36" fmla="*/ 0 w 156"/>
                  <a:gd name="T37" fmla="*/ 76 h 152"/>
                  <a:gd name="T38" fmla="*/ 0 w 156"/>
                  <a:gd name="T39" fmla="*/ 76 h 152"/>
                  <a:gd name="T40" fmla="*/ 0 w 156"/>
                  <a:gd name="T41" fmla="*/ 60 h 152"/>
                  <a:gd name="T42" fmla="*/ 6 w 156"/>
                  <a:gd name="T43" fmla="*/ 46 h 152"/>
                  <a:gd name="T44" fmla="*/ 12 w 156"/>
                  <a:gd name="T45" fmla="*/ 34 h 152"/>
                  <a:gd name="T46" fmla="*/ 22 w 156"/>
                  <a:gd name="T47" fmla="*/ 22 h 152"/>
                  <a:gd name="T48" fmla="*/ 34 w 156"/>
                  <a:gd name="T49" fmla="*/ 12 h 152"/>
                  <a:gd name="T50" fmla="*/ 46 w 156"/>
                  <a:gd name="T51" fmla="*/ 6 h 152"/>
                  <a:gd name="T52" fmla="*/ 62 w 156"/>
                  <a:gd name="T53" fmla="*/ 2 h 152"/>
                  <a:gd name="T54" fmla="*/ 78 w 156"/>
                  <a:gd name="T55" fmla="*/ 0 h 152"/>
                  <a:gd name="T56" fmla="*/ 78 w 156"/>
                  <a:gd name="T57" fmla="*/ 0 h 152"/>
                  <a:gd name="T58" fmla="*/ 94 w 156"/>
                  <a:gd name="T59" fmla="*/ 2 h 152"/>
                  <a:gd name="T60" fmla="*/ 108 w 156"/>
                  <a:gd name="T61" fmla="*/ 6 h 152"/>
                  <a:gd name="T62" fmla="*/ 122 w 156"/>
                  <a:gd name="T63" fmla="*/ 12 h 152"/>
                  <a:gd name="T64" fmla="*/ 132 w 156"/>
                  <a:gd name="T65" fmla="*/ 22 h 152"/>
                  <a:gd name="T66" fmla="*/ 142 w 156"/>
                  <a:gd name="T67" fmla="*/ 34 h 152"/>
                  <a:gd name="T68" fmla="*/ 150 w 156"/>
                  <a:gd name="T69" fmla="*/ 46 h 152"/>
                  <a:gd name="T70" fmla="*/ 154 w 156"/>
                  <a:gd name="T71" fmla="*/ 60 h 152"/>
                  <a:gd name="T72" fmla="*/ 156 w 156"/>
                  <a:gd name="T73" fmla="*/ 76 h 152"/>
                  <a:gd name="T74" fmla="*/ 156 w 156"/>
                  <a:gd name="T75" fmla="*/ 76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2"/>
                  <a:gd name="T116" fmla="*/ 156 w 156"/>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2">
                    <a:moveTo>
                      <a:pt x="156" y="76"/>
                    </a:moveTo>
                    <a:lnTo>
                      <a:pt x="156" y="76"/>
                    </a:lnTo>
                    <a:lnTo>
                      <a:pt x="154" y="92"/>
                    </a:lnTo>
                    <a:lnTo>
                      <a:pt x="150" y="106"/>
                    </a:lnTo>
                    <a:lnTo>
                      <a:pt x="142" y="118"/>
                    </a:lnTo>
                    <a:lnTo>
                      <a:pt x="132" y="130"/>
                    </a:lnTo>
                    <a:lnTo>
                      <a:pt x="122" y="140"/>
                    </a:lnTo>
                    <a:lnTo>
                      <a:pt x="108" y="146"/>
                    </a:lnTo>
                    <a:lnTo>
                      <a:pt x="94" y="150"/>
                    </a:lnTo>
                    <a:lnTo>
                      <a:pt x="78" y="152"/>
                    </a:lnTo>
                    <a:lnTo>
                      <a:pt x="62" y="150"/>
                    </a:lnTo>
                    <a:lnTo>
                      <a:pt x="46" y="146"/>
                    </a:lnTo>
                    <a:lnTo>
                      <a:pt x="34" y="140"/>
                    </a:lnTo>
                    <a:lnTo>
                      <a:pt x="22" y="130"/>
                    </a:lnTo>
                    <a:lnTo>
                      <a:pt x="12" y="118"/>
                    </a:lnTo>
                    <a:lnTo>
                      <a:pt x="6" y="106"/>
                    </a:lnTo>
                    <a:lnTo>
                      <a:pt x="0" y="92"/>
                    </a:lnTo>
                    <a:lnTo>
                      <a:pt x="0" y="76"/>
                    </a:lnTo>
                    <a:lnTo>
                      <a:pt x="0" y="60"/>
                    </a:lnTo>
                    <a:lnTo>
                      <a:pt x="6" y="46"/>
                    </a:lnTo>
                    <a:lnTo>
                      <a:pt x="12" y="34"/>
                    </a:lnTo>
                    <a:lnTo>
                      <a:pt x="22" y="22"/>
                    </a:lnTo>
                    <a:lnTo>
                      <a:pt x="34" y="12"/>
                    </a:lnTo>
                    <a:lnTo>
                      <a:pt x="46" y="6"/>
                    </a:lnTo>
                    <a:lnTo>
                      <a:pt x="62" y="2"/>
                    </a:lnTo>
                    <a:lnTo>
                      <a:pt x="78" y="0"/>
                    </a:lnTo>
                    <a:lnTo>
                      <a:pt x="94" y="2"/>
                    </a:lnTo>
                    <a:lnTo>
                      <a:pt x="108" y="6"/>
                    </a:lnTo>
                    <a:lnTo>
                      <a:pt x="122" y="12"/>
                    </a:lnTo>
                    <a:lnTo>
                      <a:pt x="132" y="22"/>
                    </a:lnTo>
                    <a:lnTo>
                      <a:pt x="142" y="34"/>
                    </a:lnTo>
                    <a:lnTo>
                      <a:pt x="150" y="46"/>
                    </a:lnTo>
                    <a:lnTo>
                      <a:pt x="154" y="60"/>
                    </a:lnTo>
                    <a:lnTo>
                      <a:pt x="156" y="76"/>
                    </a:lnTo>
                    <a:close/>
                  </a:path>
                </a:pathLst>
              </a:custGeom>
              <a:solidFill>
                <a:srgbClr val="B7AE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6"/>
              <p:cNvSpPr>
                <a:spLocks/>
              </p:cNvSpPr>
              <p:nvPr/>
            </p:nvSpPr>
            <p:spPr bwMode="auto">
              <a:xfrm>
                <a:off x="4896" y="2956"/>
                <a:ext cx="108" cy="68"/>
              </a:xfrm>
              <a:custGeom>
                <a:avLst/>
                <a:gdLst>
                  <a:gd name="T0" fmla="*/ 108 w 108"/>
                  <a:gd name="T1" fmla="*/ 16 h 68"/>
                  <a:gd name="T2" fmla="*/ 78 w 108"/>
                  <a:gd name="T3" fmla="*/ 0 h 68"/>
                  <a:gd name="T4" fmla="*/ 14 w 108"/>
                  <a:gd name="T5" fmla="*/ 26 h 68"/>
                  <a:gd name="T6" fmla="*/ 0 w 108"/>
                  <a:gd name="T7" fmla="*/ 60 h 68"/>
                  <a:gd name="T8" fmla="*/ 0 w 108"/>
                  <a:gd name="T9" fmla="*/ 60 h 68"/>
                  <a:gd name="T10" fmla="*/ 16 w 108"/>
                  <a:gd name="T11" fmla="*/ 66 h 68"/>
                  <a:gd name="T12" fmla="*/ 34 w 108"/>
                  <a:gd name="T13" fmla="*/ 68 h 68"/>
                  <a:gd name="T14" fmla="*/ 34 w 108"/>
                  <a:gd name="T15" fmla="*/ 68 h 68"/>
                  <a:gd name="T16" fmla="*/ 46 w 108"/>
                  <a:gd name="T17" fmla="*/ 68 h 68"/>
                  <a:gd name="T18" fmla="*/ 58 w 108"/>
                  <a:gd name="T19" fmla="*/ 64 h 68"/>
                  <a:gd name="T20" fmla="*/ 70 w 108"/>
                  <a:gd name="T21" fmla="*/ 60 h 68"/>
                  <a:gd name="T22" fmla="*/ 80 w 108"/>
                  <a:gd name="T23" fmla="*/ 54 h 68"/>
                  <a:gd name="T24" fmla="*/ 90 w 108"/>
                  <a:gd name="T25" fmla="*/ 46 h 68"/>
                  <a:gd name="T26" fmla="*/ 98 w 108"/>
                  <a:gd name="T27" fmla="*/ 36 h 68"/>
                  <a:gd name="T28" fmla="*/ 104 w 108"/>
                  <a:gd name="T29" fmla="*/ 26 h 68"/>
                  <a:gd name="T30" fmla="*/ 108 w 108"/>
                  <a:gd name="T31" fmla="*/ 16 h 68"/>
                  <a:gd name="T32" fmla="*/ 108 w 108"/>
                  <a:gd name="T33" fmla="*/ 1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68"/>
                  <a:gd name="T53" fmla="*/ 108 w 10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68">
                    <a:moveTo>
                      <a:pt x="108" y="16"/>
                    </a:moveTo>
                    <a:lnTo>
                      <a:pt x="78" y="0"/>
                    </a:lnTo>
                    <a:lnTo>
                      <a:pt x="14" y="26"/>
                    </a:lnTo>
                    <a:lnTo>
                      <a:pt x="0" y="60"/>
                    </a:lnTo>
                    <a:lnTo>
                      <a:pt x="16" y="66"/>
                    </a:lnTo>
                    <a:lnTo>
                      <a:pt x="34" y="68"/>
                    </a:lnTo>
                    <a:lnTo>
                      <a:pt x="46" y="68"/>
                    </a:lnTo>
                    <a:lnTo>
                      <a:pt x="58" y="64"/>
                    </a:lnTo>
                    <a:lnTo>
                      <a:pt x="70" y="60"/>
                    </a:lnTo>
                    <a:lnTo>
                      <a:pt x="80" y="54"/>
                    </a:lnTo>
                    <a:lnTo>
                      <a:pt x="90" y="46"/>
                    </a:lnTo>
                    <a:lnTo>
                      <a:pt x="98" y="36"/>
                    </a:lnTo>
                    <a:lnTo>
                      <a:pt x="104" y="26"/>
                    </a:lnTo>
                    <a:lnTo>
                      <a:pt x="108" y="16"/>
                    </a:lnTo>
                    <a:close/>
                  </a:path>
                </a:pathLst>
              </a:custGeom>
              <a:solidFill>
                <a:srgbClr val="A59C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7"/>
              <p:cNvSpPr>
                <a:spLocks/>
              </p:cNvSpPr>
              <p:nvPr/>
            </p:nvSpPr>
            <p:spPr bwMode="auto">
              <a:xfrm>
                <a:off x="4884" y="2904"/>
                <a:ext cx="70" cy="84"/>
              </a:xfrm>
              <a:custGeom>
                <a:avLst/>
                <a:gdLst>
                  <a:gd name="T0" fmla="*/ 38 w 70"/>
                  <a:gd name="T1" fmla="*/ 0 h 84"/>
                  <a:gd name="T2" fmla="*/ 38 w 70"/>
                  <a:gd name="T3" fmla="*/ 0 h 84"/>
                  <a:gd name="T4" fmla="*/ 28 w 70"/>
                  <a:gd name="T5" fmla="*/ 4 h 84"/>
                  <a:gd name="T6" fmla="*/ 22 w 70"/>
                  <a:gd name="T7" fmla="*/ 8 h 84"/>
                  <a:gd name="T8" fmla="*/ 14 w 70"/>
                  <a:gd name="T9" fmla="*/ 12 h 84"/>
                  <a:gd name="T10" fmla="*/ 8 w 70"/>
                  <a:gd name="T11" fmla="*/ 18 h 84"/>
                  <a:gd name="T12" fmla="*/ 4 w 70"/>
                  <a:gd name="T13" fmla="*/ 26 h 84"/>
                  <a:gd name="T14" fmla="*/ 2 w 70"/>
                  <a:gd name="T15" fmla="*/ 34 h 84"/>
                  <a:gd name="T16" fmla="*/ 0 w 70"/>
                  <a:gd name="T17" fmla="*/ 42 h 84"/>
                  <a:gd name="T18" fmla="*/ 2 w 70"/>
                  <a:gd name="T19" fmla="*/ 52 h 84"/>
                  <a:gd name="T20" fmla="*/ 2 w 70"/>
                  <a:gd name="T21" fmla="*/ 52 h 84"/>
                  <a:gd name="T22" fmla="*/ 4 w 70"/>
                  <a:gd name="T23" fmla="*/ 62 h 84"/>
                  <a:gd name="T24" fmla="*/ 10 w 70"/>
                  <a:gd name="T25" fmla="*/ 70 h 84"/>
                  <a:gd name="T26" fmla="*/ 16 w 70"/>
                  <a:gd name="T27" fmla="*/ 78 h 84"/>
                  <a:gd name="T28" fmla="*/ 24 w 70"/>
                  <a:gd name="T29" fmla="*/ 84 h 84"/>
                  <a:gd name="T30" fmla="*/ 70 w 70"/>
                  <a:gd name="T31" fmla="*/ 8 h 84"/>
                  <a:gd name="T32" fmla="*/ 70 w 70"/>
                  <a:gd name="T33" fmla="*/ 8 h 84"/>
                  <a:gd name="T34" fmla="*/ 64 w 70"/>
                  <a:gd name="T35" fmla="*/ 4 h 84"/>
                  <a:gd name="T36" fmla="*/ 54 w 70"/>
                  <a:gd name="T37" fmla="*/ 2 h 84"/>
                  <a:gd name="T38" fmla="*/ 46 w 70"/>
                  <a:gd name="T39" fmla="*/ 0 h 84"/>
                  <a:gd name="T40" fmla="*/ 38 w 70"/>
                  <a:gd name="T41" fmla="*/ 0 h 84"/>
                  <a:gd name="T42" fmla="*/ 38 w 70"/>
                  <a:gd name="T43" fmla="*/ 0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84"/>
                  <a:gd name="T68" fmla="*/ 70 w 7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84">
                    <a:moveTo>
                      <a:pt x="38" y="0"/>
                    </a:moveTo>
                    <a:lnTo>
                      <a:pt x="38" y="0"/>
                    </a:lnTo>
                    <a:lnTo>
                      <a:pt x="28" y="4"/>
                    </a:lnTo>
                    <a:lnTo>
                      <a:pt x="22" y="8"/>
                    </a:lnTo>
                    <a:lnTo>
                      <a:pt x="14" y="12"/>
                    </a:lnTo>
                    <a:lnTo>
                      <a:pt x="8" y="18"/>
                    </a:lnTo>
                    <a:lnTo>
                      <a:pt x="4" y="26"/>
                    </a:lnTo>
                    <a:lnTo>
                      <a:pt x="2" y="34"/>
                    </a:lnTo>
                    <a:lnTo>
                      <a:pt x="0" y="42"/>
                    </a:lnTo>
                    <a:lnTo>
                      <a:pt x="2" y="52"/>
                    </a:lnTo>
                    <a:lnTo>
                      <a:pt x="4" y="62"/>
                    </a:lnTo>
                    <a:lnTo>
                      <a:pt x="10" y="70"/>
                    </a:lnTo>
                    <a:lnTo>
                      <a:pt x="16" y="78"/>
                    </a:lnTo>
                    <a:lnTo>
                      <a:pt x="24" y="84"/>
                    </a:lnTo>
                    <a:lnTo>
                      <a:pt x="70" y="8"/>
                    </a:lnTo>
                    <a:lnTo>
                      <a:pt x="64" y="4"/>
                    </a:lnTo>
                    <a:lnTo>
                      <a:pt x="54" y="2"/>
                    </a:lnTo>
                    <a:lnTo>
                      <a:pt x="46" y="0"/>
                    </a:lnTo>
                    <a:lnTo>
                      <a:pt x="38" y="0"/>
                    </a:lnTo>
                    <a:close/>
                  </a:path>
                </a:pathLst>
              </a:custGeom>
              <a:solidFill>
                <a:srgbClr val="726AA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18"/>
              <p:cNvSpPr>
                <a:spLocks/>
              </p:cNvSpPr>
              <p:nvPr/>
            </p:nvSpPr>
            <p:spPr bwMode="auto">
              <a:xfrm>
                <a:off x="4908" y="2912"/>
                <a:ext cx="66" cy="80"/>
              </a:xfrm>
              <a:custGeom>
                <a:avLst/>
                <a:gdLst>
                  <a:gd name="T0" fmla="*/ 64 w 66"/>
                  <a:gd name="T1" fmla="*/ 28 h 80"/>
                  <a:gd name="T2" fmla="*/ 64 w 66"/>
                  <a:gd name="T3" fmla="*/ 28 h 80"/>
                  <a:gd name="T4" fmla="*/ 62 w 66"/>
                  <a:gd name="T5" fmla="*/ 20 h 80"/>
                  <a:gd name="T6" fmla="*/ 58 w 66"/>
                  <a:gd name="T7" fmla="*/ 12 h 80"/>
                  <a:gd name="T8" fmla="*/ 52 w 66"/>
                  <a:gd name="T9" fmla="*/ 6 h 80"/>
                  <a:gd name="T10" fmla="*/ 46 w 66"/>
                  <a:gd name="T11" fmla="*/ 0 h 80"/>
                  <a:gd name="T12" fmla="*/ 0 w 66"/>
                  <a:gd name="T13" fmla="*/ 76 h 80"/>
                  <a:gd name="T14" fmla="*/ 0 w 66"/>
                  <a:gd name="T15" fmla="*/ 76 h 80"/>
                  <a:gd name="T16" fmla="*/ 8 w 66"/>
                  <a:gd name="T17" fmla="*/ 78 h 80"/>
                  <a:gd name="T18" fmla="*/ 18 w 66"/>
                  <a:gd name="T19" fmla="*/ 80 h 80"/>
                  <a:gd name="T20" fmla="*/ 34 w 66"/>
                  <a:gd name="T21" fmla="*/ 78 h 80"/>
                  <a:gd name="T22" fmla="*/ 34 w 66"/>
                  <a:gd name="T23" fmla="*/ 78 h 80"/>
                  <a:gd name="T24" fmla="*/ 42 w 66"/>
                  <a:gd name="T25" fmla="*/ 76 h 80"/>
                  <a:gd name="T26" fmla="*/ 48 w 66"/>
                  <a:gd name="T27" fmla="*/ 72 h 80"/>
                  <a:gd name="T28" fmla="*/ 54 w 66"/>
                  <a:gd name="T29" fmla="*/ 66 h 80"/>
                  <a:gd name="T30" fmla="*/ 58 w 66"/>
                  <a:gd name="T31" fmla="*/ 60 h 80"/>
                  <a:gd name="T32" fmla="*/ 62 w 66"/>
                  <a:gd name="T33" fmla="*/ 52 h 80"/>
                  <a:gd name="T34" fmla="*/ 64 w 66"/>
                  <a:gd name="T35" fmla="*/ 44 h 80"/>
                  <a:gd name="T36" fmla="*/ 66 w 66"/>
                  <a:gd name="T37" fmla="*/ 36 h 80"/>
                  <a:gd name="T38" fmla="*/ 64 w 66"/>
                  <a:gd name="T39" fmla="*/ 28 h 80"/>
                  <a:gd name="T40" fmla="*/ 64 w 66"/>
                  <a:gd name="T41" fmla="*/ 28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80"/>
                  <a:gd name="T65" fmla="*/ 66 w 66"/>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80">
                    <a:moveTo>
                      <a:pt x="64" y="28"/>
                    </a:moveTo>
                    <a:lnTo>
                      <a:pt x="64" y="28"/>
                    </a:lnTo>
                    <a:lnTo>
                      <a:pt x="62" y="20"/>
                    </a:lnTo>
                    <a:lnTo>
                      <a:pt x="58" y="12"/>
                    </a:lnTo>
                    <a:lnTo>
                      <a:pt x="52" y="6"/>
                    </a:lnTo>
                    <a:lnTo>
                      <a:pt x="46" y="0"/>
                    </a:lnTo>
                    <a:lnTo>
                      <a:pt x="0" y="76"/>
                    </a:lnTo>
                    <a:lnTo>
                      <a:pt x="8" y="78"/>
                    </a:lnTo>
                    <a:lnTo>
                      <a:pt x="18" y="80"/>
                    </a:lnTo>
                    <a:lnTo>
                      <a:pt x="34" y="78"/>
                    </a:lnTo>
                    <a:lnTo>
                      <a:pt x="42" y="76"/>
                    </a:lnTo>
                    <a:lnTo>
                      <a:pt x="48" y="72"/>
                    </a:lnTo>
                    <a:lnTo>
                      <a:pt x="54" y="66"/>
                    </a:lnTo>
                    <a:lnTo>
                      <a:pt x="58" y="60"/>
                    </a:lnTo>
                    <a:lnTo>
                      <a:pt x="62" y="52"/>
                    </a:lnTo>
                    <a:lnTo>
                      <a:pt x="64" y="44"/>
                    </a:lnTo>
                    <a:lnTo>
                      <a:pt x="66" y="36"/>
                    </a:lnTo>
                    <a:lnTo>
                      <a:pt x="64" y="28"/>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19"/>
              <p:cNvSpPr>
                <a:spLocks/>
              </p:cNvSpPr>
              <p:nvPr/>
            </p:nvSpPr>
            <p:spPr bwMode="auto">
              <a:xfrm>
                <a:off x="4890" y="2890"/>
                <a:ext cx="48" cy="84"/>
              </a:xfrm>
              <a:custGeom>
                <a:avLst/>
                <a:gdLst>
                  <a:gd name="T0" fmla="*/ 10 w 48"/>
                  <a:gd name="T1" fmla="*/ 18 h 84"/>
                  <a:gd name="T2" fmla="*/ 10 w 48"/>
                  <a:gd name="T3" fmla="*/ 18 h 84"/>
                  <a:gd name="T4" fmla="*/ 10 w 48"/>
                  <a:gd name="T5" fmla="*/ 10 h 84"/>
                  <a:gd name="T6" fmla="*/ 12 w 48"/>
                  <a:gd name="T7" fmla="*/ 0 h 84"/>
                  <a:gd name="T8" fmla="*/ 12 w 48"/>
                  <a:gd name="T9" fmla="*/ 0 h 84"/>
                  <a:gd name="T10" fmla="*/ 8 w 48"/>
                  <a:gd name="T11" fmla="*/ 8 h 84"/>
                  <a:gd name="T12" fmla="*/ 4 w 48"/>
                  <a:gd name="T13" fmla="*/ 16 h 84"/>
                  <a:gd name="T14" fmla="*/ 2 w 48"/>
                  <a:gd name="T15" fmla="*/ 24 h 84"/>
                  <a:gd name="T16" fmla="*/ 0 w 48"/>
                  <a:gd name="T17" fmla="*/ 34 h 84"/>
                  <a:gd name="T18" fmla="*/ 0 w 48"/>
                  <a:gd name="T19" fmla="*/ 34 h 84"/>
                  <a:gd name="T20" fmla="*/ 2 w 48"/>
                  <a:gd name="T21" fmla="*/ 42 h 84"/>
                  <a:gd name="T22" fmla="*/ 4 w 48"/>
                  <a:gd name="T23" fmla="*/ 50 h 84"/>
                  <a:gd name="T24" fmla="*/ 6 w 48"/>
                  <a:gd name="T25" fmla="*/ 58 h 84"/>
                  <a:gd name="T26" fmla="*/ 12 w 48"/>
                  <a:gd name="T27" fmla="*/ 66 h 84"/>
                  <a:gd name="T28" fmla="*/ 16 w 48"/>
                  <a:gd name="T29" fmla="*/ 72 h 84"/>
                  <a:gd name="T30" fmla="*/ 22 w 48"/>
                  <a:gd name="T31" fmla="*/ 76 h 84"/>
                  <a:gd name="T32" fmla="*/ 30 w 48"/>
                  <a:gd name="T33" fmla="*/ 80 h 84"/>
                  <a:gd name="T34" fmla="*/ 38 w 48"/>
                  <a:gd name="T35" fmla="*/ 84 h 84"/>
                  <a:gd name="T36" fmla="*/ 48 w 48"/>
                  <a:gd name="T37" fmla="*/ 70 h 84"/>
                  <a:gd name="T38" fmla="*/ 48 w 48"/>
                  <a:gd name="T39" fmla="*/ 70 h 84"/>
                  <a:gd name="T40" fmla="*/ 40 w 48"/>
                  <a:gd name="T41" fmla="*/ 68 h 84"/>
                  <a:gd name="T42" fmla="*/ 32 w 48"/>
                  <a:gd name="T43" fmla="*/ 62 h 84"/>
                  <a:gd name="T44" fmla="*/ 26 w 48"/>
                  <a:gd name="T45" fmla="*/ 58 h 84"/>
                  <a:gd name="T46" fmla="*/ 20 w 48"/>
                  <a:gd name="T47" fmla="*/ 52 h 84"/>
                  <a:gd name="T48" fmla="*/ 16 w 48"/>
                  <a:gd name="T49" fmla="*/ 44 h 84"/>
                  <a:gd name="T50" fmla="*/ 12 w 48"/>
                  <a:gd name="T51" fmla="*/ 36 h 84"/>
                  <a:gd name="T52" fmla="*/ 10 w 48"/>
                  <a:gd name="T53" fmla="*/ 28 h 84"/>
                  <a:gd name="T54" fmla="*/ 10 w 48"/>
                  <a:gd name="T55" fmla="*/ 18 h 84"/>
                  <a:gd name="T56" fmla="*/ 10 w 48"/>
                  <a:gd name="T57" fmla="*/ 18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84"/>
                  <a:gd name="T89" fmla="*/ 48 w 48"/>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84">
                    <a:moveTo>
                      <a:pt x="10" y="18"/>
                    </a:moveTo>
                    <a:lnTo>
                      <a:pt x="10" y="18"/>
                    </a:lnTo>
                    <a:lnTo>
                      <a:pt x="10" y="10"/>
                    </a:lnTo>
                    <a:lnTo>
                      <a:pt x="12" y="0"/>
                    </a:lnTo>
                    <a:lnTo>
                      <a:pt x="8" y="8"/>
                    </a:lnTo>
                    <a:lnTo>
                      <a:pt x="4" y="16"/>
                    </a:lnTo>
                    <a:lnTo>
                      <a:pt x="2" y="24"/>
                    </a:lnTo>
                    <a:lnTo>
                      <a:pt x="0" y="34"/>
                    </a:lnTo>
                    <a:lnTo>
                      <a:pt x="2" y="42"/>
                    </a:lnTo>
                    <a:lnTo>
                      <a:pt x="4" y="50"/>
                    </a:lnTo>
                    <a:lnTo>
                      <a:pt x="6" y="58"/>
                    </a:lnTo>
                    <a:lnTo>
                      <a:pt x="12" y="66"/>
                    </a:lnTo>
                    <a:lnTo>
                      <a:pt x="16" y="72"/>
                    </a:lnTo>
                    <a:lnTo>
                      <a:pt x="22" y="76"/>
                    </a:lnTo>
                    <a:lnTo>
                      <a:pt x="30" y="80"/>
                    </a:lnTo>
                    <a:lnTo>
                      <a:pt x="38" y="84"/>
                    </a:lnTo>
                    <a:lnTo>
                      <a:pt x="48" y="70"/>
                    </a:lnTo>
                    <a:lnTo>
                      <a:pt x="40" y="68"/>
                    </a:lnTo>
                    <a:lnTo>
                      <a:pt x="32" y="62"/>
                    </a:lnTo>
                    <a:lnTo>
                      <a:pt x="26" y="58"/>
                    </a:lnTo>
                    <a:lnTo>
                      <a:pt x="20" y="52"/>
                    </a:lnTo>
                    <a:lnTo>
                      <a:pt x="16" y="44"/>
                    </a:lnTo>
                    <a:lnTo>
                      <a:pt x="12" y="36"/>
                    </a:lnTo>
                    <a:lnTo>
                      <a:pt x="10" y="28"/>
                    </a:lnTo>
                    <a:lnTo>
                      <a:pt x="10" y="18"/>
                    </a:lnTo>
                    <a:close/>
                  </a:path>
                </a:pathLst>
              </a:custGeom>
              <a:solidFill>
                <a:srgbClr val="837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20"/>
              <p:cNvSpPr>
                <a:spLocks/>
              </p:cNvSpPr>
              <p:nvPr/>
            </p:nvSpPr>
            <p:spPr bwMode="auto">
              <a:xfrm>
                <a:off x="4928" y="2942"/>
                <a:ext cx="66" cy="34"/>
              </a:xfrm>
              <a:custGeom>
                <a:avLst/>
                <a:gdLst>
                  <a:gd name="T0" fmla="*/ 66 w 66"/>
                  <a:gd name="T1" fmla="*/ 0 h 34"/>
                  <a:gd name="T2" fmla="*/ 66 w 66"/>
                  <a:gd name="T3" fmla="*/ 0 h 34"/>
                  <a:gd name="T4" fmla="*/ 58 w 66"/>
                  <a:gd name="T5" fmla="*/ 8 h 34"/>
                  <a:gd name="T6" fmla="*/ 48 w 66"/>
                  <a:gd name="T7" fmla="*/ 14 h 34"/>
                  <a:gd name="T8" fmla="*/ 36 w 66"/>
                  <a:gd name="T9" fmla="*/ 18 h 34"/>
                  <a:gd name="T10" fmla="*/ 24 w 66"/>
                  <a:gd name="T11" fmla="*/ 20 h 34"/>
                  <a:gd name="T12" fmla="*/ 24 w 66"/>
                  <a:gd name="T13" fmla="*/ 20 h 34"/>
                  <a:gd name="T14" fmla="*/ 10 w 66"/>
                  <a:gd name="T15" fmla="*/ 18 h 34"/>
                  <a:gd name="T16" fmla="*/ 0 w 66"/>
                  <a:gd name="T17" fmla="*/ 32 h 34"/>
                  <a:gd name="T18" fmla="*/ 0 w 66"/>
                  <a:gd name="T19" fmla="*/ 32 h 34"/>
                  <a:gd name="T20" fmla="*/ 8 w 66"/>
                  <a:gd name="T21" fmla="*/ 34 h 34"/>
                  <a:gd name="T22" fmla="*/ 16 w 66"/>
                  <a:gd name="T23" fmla="*/ 34 h 34"/>
                  <a:gd name="T24" fmla="*/ 16 w 66"/>
                  <a:gd name="T25" fmla="*/ 34 h 34"/>
                  <a:gd name="T26" fmla="*/ 24 w 66"/>
                  <a:gd name="T27" fmla="*/ 34 h 34"/>
                  <a:gd name="T28" fmla="*/ 32 w 66"/>
                  <a:gd name="T29" fmla="*/ 32 h 34"/>
                  <a:gd name="T30" fmla="*/ 40 w 66"/>
                  <a:gd name="T31" fmla="*/ 30 h 34"/>
                  <a:gd name="T32" fmla="*/ 46 w 66"/>
                  <a:gd name="T33" fmla="*/ 26 h 34"/>
                  <a:gd name="T34" fmla="*/ 58 w 66"/>
                  <a:gd name="T35" fmla="*/ 14 h 34"/>
                  <a:gd name="T36" fmla="*/ 66 w 66"/>
                  <a:gd name="T37" fmla="*/ 0 h 34"/>
                  <a:gd name="T38" fmla="*/ 66 w 66"/>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34"/>
                  <a:gd name="T62" fmla="*/ 66 w 66"/>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34">
                    <a:moveTo>
                      <a:pt x="66" y="0"/>
                    </a:moveTo>
                    <a:lnTo>
                      <a:pt x="66" y="0"/>
                    </a:lnTo>
                    <a:lnTo>
                      <a:pt x="58" y="8"/>
                    </a:lnTo>
                    <a:lnTo>
                      <a:pt x="48" y="14"/>
                    </a:lnTo>
                    <a:lnTo>
                      <a:pt x="36" y="18"/>
                    </a:lnTo>
                    <a:lnTo>
                      <a:pt x="24" y="20"/>
                    </a:lnTo>
                    <a:lnTo>
                      <a:pt x="10" y="18"/>
                    </a:lnTo>
                    <a:lnTo>
                      <a:pt x="0" y="32"/>
                    </a:lnTo>
                    <a:lnTo>
                      <a:pt x="8" y="34"/>
                    </a:lnTo>
                    <a:lnTo>
                      <a:pt x="16" y="34"/>
                    </a:lnTo>
                    <a:lnTo>
                      <a:pt x="24" y="34"/>
                    </a:lnTo>
                    <a:lnTo>
                      <a:pt x="32" y="32"/>
                    </a:lnTo>
                    <a:lnTo>
                      <a:pt x="40" y="30"/>
                    </a:lnTo>
                    <a:lnTo>
                      <a:pt x="46" y="26"/>
                    </a:lnTo>
                    <a:lnTo>
                      <a:pt x="58" y="14"/>
                    </a:lnTo>
                    <a:lnTo>
                      <a:pt x="66" y="0"/>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21"/>
              <p:cNvSpPr>
                <a:spLocks/>
              </p:cNvSpPr>
              <p:nvPr/>
            </p:nvSpPr>
            <p:spPr bwMode="auto">
              <a:xfrm>
                <a:off x="4898" y="2856"/>
                <a:ext cx="108" cy="106"/>
              </a:xfrm>
              <a:custGeom>
                <a:avLst/>
                <a:gdLst>
                  <a:gd name="T0" fmla="*/ 108 w 108"/>
                  <a:gd name="T1" fmla="*/ 54 h 106"/>
                  <a:gd name="T2" fmla="*/ 108 w 108"/>
                  <a:gd name="T3" fmla="*/ 54 h 106"/>
                  <a:gd name="T4" fmla="*/ 106 w 108"/>
                  <a:gd name="T5" fmla="*/ 64 h 106"/>
                  <a:gd name="T6" fmla="*/ 104 w 108"/>
                  <a:gd name="T7" fmla="*/ 74 h 106"/>
                  <a:gd name="T8" fmla="*/ 98 w 108"/>
                  <a:gd name="T9" fmla="*/ 82 h 106"/>
                  <a:gd name="T10" fmla="*/ 92 w 108"/>
                  <a:gd name="T11" fmla="*/ 90 h 106"/>
                  <a:gd name="T12" fmla="*/ 84 w 108"/>
                  <a:gd name="T13" fmla="*/ 98 h 106"/>
                  <a:gd name="T14" fmla="*/ 76 w 108"/>
                  <a:gd name="T15" fmla="*/ 102 h 106"/>
                  <a:gd name="T16" fmla="*/ 66 w 108"/>
                  <a:gd name="T17" fmla="*/ 106 h 106"/>
                  <a:gd name="T18" fmla="*/ 54 w 108"/>
                  <a:gd name="T19" fmla="*/ 106 h 106"/>
                  <a:gd name="T20" fmla="*/ 54 w 108"/>
                  <a:gd name="T21" fmla="*/ 106 h 106"/>
                  <a:gd name="T22" fmla="*/ 44 w 108"/>
                  <a:gd name="T23" fmla="*/ 106 h 106"/>
                  <a:gd name="T24" fmla="*/ 34 w 108"/>
                  <a:gd name="T25" fmla="*/ 102 h 106"/>
                  <a:gd name="T26" fmla="*/ 24 w 108"/>
                  <a:gd name="T27" fmla="*/ 98 h 106"/>
                  <a:gd name="T28" fmla="*/ 16 w 108"/>
                  <a:gd name="T29" fmla="*/ 90 h 106"/>
                  <a:gd name="T30" fmla="*/ 10 w 108"/>
                  <a:gd name="T31" fmla="*/ 82 h 106"/>
                  <a:gd name="T32" fmla="*/ 6 w 108"/>
                  <a:gd name="T33" fmla="*/ 74 h 106"/>
                  <a:gd name="T34" fmla="*/ 2 w 108"/>
                  <a:gd name="T35" fmla="*/ 64 h 106"/>
                  <a:gd name="T36" fmla="*/ 0 w 108"/>
                  <a:gd name="T37" fmla="*/ 54 h 106"/>
                  <a:gd name="T38" fmla="*/ 0 w 108"/>
                  <a:gd name="T39" fmla="*/ 54 h 106"/>
                  <a:gd name="T40" fmla="*/ 2 w 108"/>
                  <a:gd name="T41" fmla="*/ 42 h 106"/>
                  <a:gd name="T42" fmla="*/ 6 w 108"/>
                  <a:gd name="T43" fmla="*/ 32 h 106"/>
                  <a:gd name="T44" fmla="*/ 10 w 108"/>
                  <a:gd name="T45" fmla="*/ 24 h 106"/>
                  <a:gd name="T46" fmla="*/ 16 w 108"/>
                  <a:gd name="T47" fmla="*/ 16 h 106"/>
                  <a:gd name="T48" fmla="*/ 24 w 108"/>
                  <a:gd name="T49" fmla="*/ 8 h 106"/>
                  <a:gd name="T50" fmla="*/ 34 w 108"/>
                  <a:gd name="T51" fmla="*/ 4 h 106"/>
                  <a:gd name="T52" fmla="*/ 44 w 108"/>
                  <a:gd name="T53" fmla="*/ 0 h 106"/>
                  <a:gd name="T54" fmla="*/ 54 w 108"/>
                  <a:gd name="T55" fmla="*/ 0 h 106"/>
                  <a:gd name="T56" fmla="*/ 54 w 108"/>
                  <a:gd name="T57" fmla="*/ 0 h 106"/>
                  <a:gd name="T58" fmla="*/ 66 w 108"/>
                  <a:gd name="T59" fmla="*/ 0 h 106"/>
                  <a:gd name="T60" fmla="*/ 76 w 108"/>
                  <a:gd name="T61" fmla="*/ 4 h 106"/>
                  <a:gd name="T62" fmla="*/ 84 w 108"/>
                  <a:gd name="T63" fmla="*/ 8 h 106"/>
                  <a:gd name="T64" fmla="*/ 92 w 108"/>
                  <a:gd name="T65" fmla="*/ 16 h 106"/>
                  <a:gd name="T66" fmla="*/ 98 w 108"/>
                  <a:gd name="T67" fmla="*/ 24 h 106"/>
                  <a:gd name="T68" fmla="*/ 104 w 108"/>
                  <a:gd name="T69" fmla="*/ 32 h 106"/>
                  <a:gd name="T70" fmla="*/ 106 w 108"/>
                  <a:gd name="T71" fmla="*/ 42 h 106"/>
                  <a:gd name="T72" fmla="*/ 108 w 108"/>
                  <a:gd name="T73" fmla="*/ 54 h 106"/>
                  <a:gd name="T74" fmla="*/ 108 w 108"/>
                  <a:gd name="T75" fmla="*/ 54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06"/>
                  <a:gd name="T116" fmla="*/ 108 w 108"/>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06">
                    <a:moveTo>
                      <a:pt x="108" y="54"/>
                    </a:moveTo>
                    <a:lnTo>
                      <a:pt x="108" y="54"/>
                    </a:lnTo>
                    <a:lnTo>
                      <a:pt x="106" y="64"/>
                    </a:lnTo>
                    <a:lnTo>
                      <a:pt x="104" y="74"/>
                    </a:lnTo>
                    <a:lnTo>
                      <a:pt x="98" y="82"/>
                    </a:lnTo>
                    <a:lnTo>
                      <a:pt x="92" y="90"/>
                    </a:lnTo>
                    <a:lnTo>
                      <a:pt x="84" y="98"/>
                    </a:lnTo>
                    <a:lnTo>
                      <a:pt x="76" y="102"/>
                    </a:lnTo>
                    <a:lnTo>
                      <a:pt x="66" y="106"/>
                    </a:lnTo>
                    <a:lnTo>
                      <a:pt x="54" y="106"/>
                    </a:lnTo>
                    <a:lnTo>
                      <a:pt x="44" y="106"/>
                    </a:lnTo>
                    <a:lnTo>
                      <a:pt x="34" y="102"/>
                    </a:lnTo>
                    <a:lnTo>
                      <a:pt x="24" y="98"/>
                    </a:lnTo>
                    <a:lnTo>
                      <a:pt x="16" y="90"/>
                    </a:lnTo>
                    <a:lnTo>
                      <a:pt x="10" y="82"/>
                    </a:lnTo>
                    <a:lnTo>
                      <a:pt x="6" y="74"/>
                    </a:lnTo>
                    <a:lnTo>
                      <a:pt x="2" y="64"/>
                    </a:lnTo>
                    <a:lnTo>
                      <a:pt x="0" y="54"/>
                    </a:lnTo>
                    <a:lnTo>
                      <a:pt x="2" y="42"/>
                    </a:lnTo>
                    <a:lnTo>
                      <a:pt x="6" y="32"/>
                    </a:lnTo>
                    <a:lnTo>
                      <a:pt x="10" y="24"/>
                    </a:lnTo>
                    <a:lnTo>
                      <a:pt x="16" y="16"/>
                    </a:lnTo>
                    <a:lnTo>
                      <a:pt x="24" y="8"/>
                    </a:lnTo>
                    <a:lnTo>
                      <a:pt x="34" y="4"/>
                    </a:lnTo>
                    <a:lnTo>
                      <a:pt x="44" y="0"/>
                    </a:lnTo>
                    <a:lnTo>
                      <a:pt x="54" y="0"/>
                    </a:lnTo>
                    <a:lnTo>
                      <a:pt x="66" y="0"/>
                    </a:lnTo>
                    <a:lnTo>
                      <a:pt x="76" y="4"/>
                    </a:lnTo>
                    <a:lnTo>
                      <a:pt x="84" y="8"/>
                    </a:lnTo>
                    <a:lnTo>
                      <a:pt x="92" y="16"/>
                    </a:lnTo>
                    <a:lnTo>
                      <a:pt x="98" y="24"/>
                    </a:lnTo>
                    <a:lnTo>
                      <a:pt x="104" y="32"/>
                    </a:lnTo>
                    <a:lnTo>
                      <a:pt x="106" y="42"/>
                    </a:lnTo>
                    <a:lnTo>
                      <a:pt x="108" y="54"/>
                    </a:lnTo>
                    <a:close/>
                  </a:path>
                </a:pathLst>
              </a:custGeom>
              <a:solidFill>
                <a:srgbClr val="B7AE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0" name="TextBox 20"/>
            <p:cNvSpPr txBox="1">
              <a:spLocks noChangeArrowheads="1"/>
            </p:cNvSpPr>
            <p:nvPr/>
          </p:nvSpPr>
          <p:spPr bwMode="auto">
            <a:xfrm>
              <a:off x="7132192" y="4906244"/>
              <a:ext cx="1523999" cy="835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00"/>
                  </a:solidFill>
                  <a:latin typeface="Comic Sans MS" pitchFamily="66" charset="0"/>
                </a:rPr>
                <a:t>Handout </a:t>
              </a:r>
              <a:r>
                <a:rPr lang="en-US" sz="1400" dirty="0" smtClean="0">
                  <a:solidFill>
                    <a:srgbClr val="000000"/>
                  </a:solidFill>
                  <a:latin typeface="Comic Sans MS" pitchFamily="66" charset="0"/>
                </a:rPr>
                <a:t>#5</a:t>
              </a:r>
              <a:endParaRPr lang="en-US" sz="1400" dirty="0">
                <a:solidFill>
                  <a:srgbClr val="000000"/>
                </a:solidFill>
                <a:latin typeface="Comic Sans MS" pitchFamily="66" charset="0"/>
              </a:endParaRPr>
            </a:p>
          </p:txBody>
        </p:sp>
      </p:grpSp>
    </p:spTree>
    <p:extLst>
      <p:ext uri="{BB962C8B-B14F-4D97-AF65-F5344CB8AC3E}">
        <p14:creationId xmlns:p14="http://schemas.microsoft.com/office/powerpoint/2010/main" xmlns="" val="2764971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Steps for Setting a Great CPQ</a:t>
            </a:r>
            <a:endParaRPr lang="en-US" sz="4000" dirty="0"/>
          </a:p>
        </p:txBody>
      </p:sp>
      <p:sp>
        <p:nvSpPr>
          <p:cNvPr id="3" name="Content Placeholder 2"/>
          <p:cNvSpPr>
            <a:spLocks noGrp="1"/>
          </p:cNvSpPr>
          <p:nvPr>
            <p:ph idx="1"/>
          </p:nvPr>
        </p:nvSpPr>
        <p:spPr/>
        <p:txBody>
          <a:bodyPr>
            <a:noAutofit/>
          </a:bodyPr>
          <a:lstStyle/>
          <a:p>
            <a:pPr marL="742950" indent="-742950">
              <a:spcAft>
                <a:spcPts val="600"/>
              </a:spcAft>
              <a:buFont typeface="+mj-lt"/>
              <a:buAutoNum type="arabicPeriod"/>
            </a:pPr>
            <a:r>
              <a:rPr lang="en-US" sz="3100" dirty="0" smtClean="0"/>
              <a:t>Record/annotate your thinking while reading the text you will ask students to read.</a:t>
            </a:r>
          </a:p>
          <a:p>
            <a:pPr marL="742950" indent="-742950">
              <a:spcAft>
                <a:spcPts val="600"/>
              </a:spcAft>
              <a:buFont typeface="+mj-lt"/>
              <a:buAutoNum type="arabicPeriod"/>
            </a:pPr>
            <a:r>
              <a:rPr lang="en-US" sz="3100" dirty="0" smtClean="0">
                <a:solidFill>
                  <a:srgbClr val="C00000"/>
                </a:solidFill>
              </a:rPr>
              <a:t>After reading, brainstorm possible CPQs (What do you want students to understand?).</a:t>
            </a:r>
          </a:p>
          <a:p>
            <a:pPr marL="742950" indent="-742950">
              <a:spcAft>
                <a:spcPts val="600"/>
              </a:spcAft>
              <a:buFont typeface="+mj-lt"/>
              <a:buAutoNum type="arabicPeriod"/>
            </a:pPr>
            <a:r>
              <a:rPr lang="en-US" sz="3100" dirty="0" smtClean="0"/>
              <a:t>Integrate with teacher resources if available.</a:t>
            </a:r>
          </a:p>
          <a:p>
            <a:pPr marL="742950" indent="-742950">
              <a:spcAft>
                <a:spcPts val="600"/>
              </a:spcAft>
              <a:buFont typeface="+mj-lt"/>
              <a:buAutoNum type="arabicPeriod"/>
            </a:pPr>
            <a:r>
              <a:rPr lang="en-US" sz="3100" dirty="0" smtClean="0"/>
              <a:t>Select a “Great” CPQ.</a:t>
            </a:r>
            <a:endParaRPr lang="en-US" sz="31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53</a:t>
            </a:fld>
            <a:endParaRPr lang="en-US" dirty="0"/>
          </a:p>
        </p:txBody>
      </p:sp>
    </p:spTree>
    <p:extLst>
      <p:ext uri="{BB962C8B-B14F-4D97-AF65-F5344CB8AC3E}">
        <p14:creationId xmlns:p14="http://schemas.microsoft.com/office/powerpoint/2010/main" xmlns="" val="6525455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75" y="910622"/>
            <a:ext cx="2524425" cy="4575778"/>
          </a:xfrm>
        </p:spPr>
        <p:txBody>
          <a:bodyPr/>
          <a:lstStyle/>
          <a:p>
            <a:r>
              <a:rPr lang="en-US" sz="2800" dirty="0" smtClean="0"/>
              <a:t>Step 2: </a:t>
            </a:r>
            <a:r>
              <a:rPr lang="en-US" sz="3600" dirty="0" smtClean="0"/>
              <a:t>Brainstorm Possible CPQs</a:t>
            </a:r>
            <a:endParaRPr lang="en-US" sz="36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54</a:t>
            </a:fld>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98544">
            <a:off x="3251157" y="496495"/>
            <a:ext cx="4159326" cy="5785674"/>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0078669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779"/>
            <a:ext cx="8305800" cy="769441"/>
          </a:xfrm>
        </p:spPr>
        <p:txBody>
          <a:bodyPr/>
          <a:lstStyle/>
          <a:p>
            <a:r>
              <a:rPr lang="en-US" sz="2800" dirty="0" smtClean="0"/>
              <a:t>Step 2: </a:t>
            </a:r>
            <a:r>
              <a:rPr lang="en-US" sz="4000" dirty="0" smtClean="0"/>
              <a:t>Brainstorm Possible CPQs</a:t>
            </a:r>
            <a:endParaRPr lang="en-US" sz="4000" dirty="0"/>
          </a:p>
        </p:txBody>
      </p:sp>
      <p:sp>
        <p:nvSpPr>
          <p:cNvPr id="3" name="Content Placeholder 2"/>
          <p:cNvSpPr>
            <a:spLocks noGrp="1"/>
          </p:cNvSpPr>
          <p:nvPr>
            <p:ph idx="1"/>
          </p:nvPr>
        </p:nvSpPr>
        <p:spPr/>
        <p:txBody>
          <a:bodyPr>
            <a:normAutofit/>
          </a:bodyPr>
          <a:lstStyle/>
          <a:p>
            <a:r>
              <a:rPr lang="en-US" sz="3200" dirty="0" smtClean="0"/>
              <a:t>Review the sticky notes on which you recorded your thinking.</a:t>
            </a:r>
          </a:p>
          <a:p>
            <a:r>
              <a:rPr lang="en-US" sz="3200" dirty="0" smtClean="0"/>
              <a:t>Think about what you would want students to understand after reading the article.</a:t>
            </a:r>
          </a:p>
          <a:p>
            <a:r>
              <a:rPr lang="en-US" sz="3200" dirty="0" smtClean="0"/>
              <a:t>Brainstorm possible CPQs for </a:t>
            </a:r>
            <a:r>
              <a:rPr lang="en-US" sz="3200" i="1" dirty="0">
                <a:solidFill>
                  <a:srgbClr val="7030A0"/>
                </a:solidFill>
              </a:rPr>
              <a:t>Watch your driving, kids. The parents are watching.</a:t>
            </a:r>
            <a:endParaRPr lang="en-US" sz="3200" dirty="0">
              <a:solidFill>
                <a:srgbClr val="7030A0"/>
              </a:solidFill>
            </a:endParaRPr>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55</a:t>
            </a:fld>
            <a:endParaRPr lang="en-US" dirty="0"/>
          </a:p>
        </p:txBody>
      </p:sp>
    </p:spTree>
    <p:extLst>
      <p:ext uri="{BB962C8B-B14F-4D97-AF65-F5344CB8AC3E}">
        <p14:creationId xmlns:p14="http://schemas.microsoft.com/office/powerpoint/2010/main" xmlns="" val="3622405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Steps for Setting a Great CPQ</a:t>
            </a:r>
            <a:endParaRPr lang="en-US" sz="4000" dirty="0"/>
          </a:p>
        </p:txBody>
      </p:sp>
      <p:sp>
        <p:nvSpPr>
          <p:cNvPr id="3" name="Content Placeholder 2"/>
          <p:cNvSpPr>
            <a:spLocks noGrp="1"/>
          </p:cNvSpPr>
          <p:nvPr>
            <p:ph idx="1"/>
          </p:nvPr>
        </p:nvSpPr>
        <p:spPr/>
        <p:txBody>
          <a:bodyPr>
            <a:noAutofit/>
          </a:bodyPr>
          <a:lstStyle/>
          <a:p>
            <a:pPr marL="742950" indent="-742950">
              <a:spcAft>
                <a:spcPts val="600"/>
              </a:spcAft>
              <a:buFont typeface="+mj-lt"/>
              <a:buAutoNum type="arabicPeriod"/>
            </a:pPr>
            <a:r>
              <a:rPr lang="en-US" sz="3100" dirty="0" smtClean="0"/>
              <a:t>Record/annotate your thinking while reading the text you will ask students to read.</a:t>
            </a:r>
          </a:p>
          <a:p>
            <a:pPr marL="742950" indent="-742950">
              <a:spcAft>
                <a:spcPts val="600"/>
              </a:spcAft>
              <a:buFont typeface="+mj-lt"/>
              <a:buAutoNum type="arabicPeriod"/>
            </a:pPr>
            <a:r>
              <a:rPr lang="en-US" sz="3100" dirty="0" smtClean="0"/>
              <a:t>After reading, brainstorm possible CPQs (What do you want students to understand?).</a:t>
            </a:r>
          </a:p>
          <a:p>
            <a:pPr marL="742950" indent="-742950">
              <a:spcAft>
                <a:spcPts val="600"/>
              </a:spcAft>
              <a:buFont typeface="+mj-lt"/>
              <a:buAutoNum type="arabicPeriod"/>
            </a:pPr>
            <a:r>
              <a:rPr lang="en-US" sz="3100" dirty="0" smtClean="0">
                <a:solidFill>
                  <a:srgbClr val="C00000"/>
                </a:solidFill>
              </a:rPr>
              <a:t>Integrate with teacher resources if available.</a:t>
            </a:r>
          </a:p>
          <a:p>
            <a:pPr marL="742950" indent="-742950">
              <a:spcAft>
                <a:spcPts val="600"/>
              </a:spcAft>
              <a:buFont typeface="+mj-lt"/>
              <a:buAutoNum type="arabicPeriod"/>
            </a:pPr>
            <a:r>
              <a:rPr lang="en-US" sz="3100" dirty="0" smtClean="0"/>
              <a:t>Select a “Great” CPQ.</a:t>
            </a:r>
            <a:endParaRPr lang="en-US" sz="31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56</a:t>
            </a:fld>
            <a:endParaRPr lang="en-US" dirty="0"/>
          </a:p>
        </p:txBody>
      </p:sp>
    </p:spTree>
    <p:extLst>
      <p:ext uri="{BB962C8B-B14F-4D97-AF65-F5344CB8AC3E}">
        <p14:creationId xmlns:p14="http://schemas.microsoft.com/office/powerpoint/2010/main" xmlns="" val="652545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525" y="1066800"/>
            <a:ext cx="8448475" cy="499623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3" name="TextBox 3"/>
          <p:cNvSpPr txBox="1">
            <a:spLocks noChangeArrowheads="1"/>
          </p:cNvSpPr>
          <p:nvPr/>
        </p:nvSpPr>
        <p:spPr bwMode="auto">
          <a:xfrm>
            <a:off x="314525" y="6065267"/>
            <a:ext cx="768647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mn-lt"/>
              </a:rPr>
              <a:t>West Davidson, J. (2003). </a:t>
            </a:r>
            <a:r>
              <a:rPr lang="en-US" sz="1200" i="1" dirty="0">
                <a:latin typeface="+mn-lt"/>
              </a:rPr>
              <a:t>The American nation: Beginnings through 1877. </a:t>
            </a:r>
            <a:r>
              <a:rPr lang="en-US" sz="1200" dirty="0">
                <a:latin typeface="+mn-lt"/>
              </a:rPr>
              <a:t>Pearson Education Inc., publishing as Pearson Prentice Hall, Upper Saddle River, NJ.</a:t>
            </a:r>
          </a:p>
          <a:p>
            <a:pPr eaLnBrk="1" hangingPunct="1"/>
            <a:endParaRPr lang="en-US" dirty="0"/>
          </a:p>
        </p:txBody>
      </p:sp>
    </p:spTree>
    <p:extLst>
      <p:ext uri="{BB962C8B-B14F-4D97-AF65-F5344CB8AC3E}">
        <p14:creationId xmlns:p14="http://schemas.microsoft.com/office/powerpoint/2010/main" xmlns="" val="2775843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Steps for Setting a Great CPQ</a:t>
            </a:r>
            <a:endParaRPr lang="en-US" sz="4000" dirty="0"/>
          </a:p>
        </p:txBody>
      </p:sp>
      <p:sp>
        <p:nvSpPr>
          <p:cNvPr id="3" name="Content Placeholder 2"/>
          <p:cNvSpPr>
            <a:spLocks noGrp="1"/>
          </p:cNvSpPr>
          <p:nvPr>
            <p:ph idx="1"/>
          </p:nvPr>
        </p:nvSpPr>
        <p:spPr/>
        <p:txBody>
          <a:bodyPr>
            <a:noAutofit/>
          </a:bodyPr>
          <a:lstStyle/>
          <a:p>
            <a:pPr marL="742950" indent="-742950">
              <a:spcAft>
                <a:spcPts val="600"/>
              </a:spcAft>
              <a:buFont typeface="+mj-lt"/>
              <a:buAutoNum type="arabicPeriod"/>
            </a:pPr>
            <a:r>
              <a:rPr lang="en-US" sz="3100" dirty="0" smtClean="0"/>
              <a:t>Record/annotate your thinking while reading the text you will ask students to read.</a:t>
            </a:r>
          </a:p>
          <a:p>
            <a:pPr marL="742950" indent="-742950">
              <a:spcAft>
                <a:spcPts val="600"/>
              </a:spcAft>
              <a:buFont typeface="+mj-lt"/>
              <a:buAutoNum type="arabicPeriod"/>
            </a:pPr>
            <a:r>
              <a:rPr lang="en-US" sz="3100" dirty="0" smtClean="0"/>
              <a:t>After reading, brainstorm possible CPQs (What do you want students to understand?).</a:t>
            </a:r>
          </a:p>
          <a:p>
            <a:pPr marL="742950" indent="-742950">
              <a:spcAft>
                <a:spcPts val="600"/>
              </a:spcAft>
              <a:buFont typeface="+mj-lt"/>
              <a:buAutoNum type="arabicPeriod"/>
            </a:pPr>
            <a:r>
              <a:rPr lang="en-US" sz="3100" dirty="0" smtClean="0"/>
              <a:t>Integrate with teacher resources if available.</a:t>
            </a:r>
          </a:p>
          <a:p>
            <a:pPr marL="742950" indent="-742950">
              <a:spcAft>
                <a:spcPts val="600"/>
              </a:spcAft>
              <a:buFont typeface="+mj-lt"/>
              <a:buAutoNum type="arabicPeriod"/>
            </a:pPr>
            <a:r>
              <a:rPr lang="en-US" sz="3100" dirty="0" smtClean="0">
                <a:solidFill>
                  <a:srgbClr val="C00000"/>
                </a:solidFill>
              </a:rPr>
              <a:t>Select a “Great” CPQ.</a:t>
            </a:r>
            <a:endParaRPr lang="en-US" sz="3100" dirty="0">
              <a:solidFill>
                <a:srgbClr val="C00000"/>
              </a:solidFill>
            </a:endParaRPr>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58</a:t>
            </a:fld>
            <a:endParaRPr lang="en-US" dirty="0"/>
          </a:p>
        </p:txBody>
      </p:sp>
    </p:spTree>
    <p:extLst>
      <p:ext uri="{BB962C8B-B14F-4D97-AF65-F5344CB8AC3E}">
        <p14:creationId xmlns:p14="http://schemas.microsoft.com/office/powerpoint/2010/main" xmlns="" val="652545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Going From Good to Great!</a:t>
            </a:r>
            <a:endParaRPr lang="en-US" dirty="0"/>
          </a:p>
        </p:txBody>
      </p:sp>
      <p:sp>
        <p:nvSpPr>
          <p:cNvPr id="7" name="Content Placeholder 6"/>
          <p:cNvSpPr>
            <a:spLocks noGrp="1"/>
          </p:cNvSpPr>
          <p:nvPr>
            <p:ph sz="half" idx="1"/>
          </p:nvPr>
        </p:nvSpPr>
        <p:spPr>
          <a:xfrm>
            <a:off x="457200" y="1798637"/>
            <a:ext cx="3733800" cy="4525963"/>
          </a:xfrm>
        </p:spPr>
        <p:txBody>
          <a:bodyPr>
            <a:normAutofit fontScale="62500" lnSpcReduction="20000"/>
          </a:bodyPr>
          <a:lstStyle/>
          <a:p>
            <a:pPr marL="0" indent="0">
              <a:buNone/>
            </a:pPr>
            <a:r>
              <a:rPr lang="en-US" sz="4400" b="1" dirty="0" smtClean="0"/>
              <a:t>A good CPQ:</a:t>
            </a:r>
          </a:p>
          <a:p>
            <a:pPr>
              <a:defRPr/>
            </a:pPr>
            <a:r>
              <a:rPr lang="en-US" sz="3700" dirty="0"/>
              <a:t>Is answered in the text either explicitly or </a:t>
            </a:r>
            <a:r>
              <a:rPr lang="en-US" sz="3700" dirty="0" smtClean="0"/>
              <a:t>implicitly.</a:t>
            </a:r>
          </a:p>
          <a:p>
            <a:pPr>
              <a:defRPr/>
            </a:pPr>
            <a:endParaRPr lang="en-US" sz="4800" dirty="0" smtClean="0"/>
          </a:p>
          <a:p>
            <a:pPr>
              <a:defRPr/>
            </a:pPr>
            <a:endParaRPr lang="en-US" sz="500" dirty="0"/>
          </a:p>
          <a:p>
            <a:pPr>
              <a:defRPr/>
            </a:pPr>
            <a:r>
              <a:rPr lang="en-US" sz="3700" dirty="0"/>
              <a:t>Involves student </a:t>
            </a:r>
            <a:r>
              <a:rPr lang="en-US" sz="3700" dirty="0" smtClean="0"/>
              <a:t>thinking.</a:t>
            </a:r>
          </a:p>
          <a:p>
            <a:pPr>
              <a:defRPr/>
            </a:pPr>
            <a:endParaRPr lang="en-US" sz="4800" dirty="0"/>
          </a:p>
          <a:p>
            <a:pPr>
              <a:defRPr/>
            </a:pPr>
            <a:r>
              <a:rPr lang="en-US" sz="3700" dirty="0"/>
              <a:t>Will </a:t>
            </a:r>
            <a:r>
              <a:rPr lang="en-US" sz="3700" dirty="0" smtClean="0"/>
              <a:t>focus on comprehension.</a:t>
            </a:r>
          </a:p>
          <a:p>
            <a:pPr>
              <a:defRPr/>
            </a:pPr>
            <a:endParaRPr lang="en-US" sz="4800" dirty="0" smtClean="0"/>
          </a:p>
          <a:p>
            <a:pPr>
              <a:defRPr/>
            </a:pPr>
            <a:r>
              <a:rPr lang="en-US" sz="3700" dirty="0" smtClean="0"/>
              <a:t>Relates </a:t>
            </a:r>
            <a:r>
              <a:rPr lang="en-US" sz="3700" dirty="0"/>
              <a:t>to student </a:t>
            </a:r>
            <a:r>
              <a:rPr lang="en-US" sz="3700" dirty="0" smtClean="0"/>
              <a:t>learning.</a:t>
            </a:r>
            <a:endParaRPr lang="en-US" sz="3700" dirty="0"/>
          </a:p>
          <a:p>
            <a:endParaRPr lang="en-US" sz="4000" dirty="0"/>
          </a:p>
        </p:txBody>
      </p:sp>
      <p:sp>
        <p:nvSpPr>
          <p:cNvPr id="8" name="Content Placeholder 7"/>
          <p:cNvSpPr>
            <a:spLocks noGrp="1"/>
          </p:cNvSpPr>
          <p:nvPr>
            <p:ph sz="half" idx="2"/>
          </p:nvPr>
        </p:nvSpPr>
        <p:spPr>
          <a:xfrm>
            <a:off x="4191000" y="1828800"/>
            <a:ext cx="4495800" cy="5105400"/>
          </a:xfrm>
        </p:spPr>
        <p:txBody>
          <a:bodyPr>
            <a:normAutofit fontScale="62500" lnSpcReduction="20000"/>
          </a:bodyPr>
          <a:lstStyle/>
          <a:p>
            <a:pPr marL="0" indent="0">
              <a:buNone/>
            </a:pPr>
            <a:r>
              <a:rPr lang="en-US" sz="4400" b="1" dirty="0"/>
              <a:t>A great CPQ:</a:t>
            </a:r>
          </a:p>
          <a:p>
            <a:pPr>
              <a:defRPr/>
            </a:pPr>
            <a:r>
              <a:rPr lang="en-US" sz="3700" dirty="0"/>
              <a:t>Cannot be completely answered until students have read the </a:t>
            </a:r>
            <a:r>
              <a:rPr lang="en-US" sz="3700" u="sng" dirty="0"/>
              <a:t>entire</a:t>
            </a:r>
            <a:r>
              <a:rPr lang="en-US" sz="3700" dirty="0"/>
              <a:t> </a:t>
            </a:r>
            <a:r>
              <a:rPr lang="en-US" sz="3700" dirty="0" smtClean="0"/>
              <a:t>text.</a:t>
            </a:r>
            <a:endParaRPr lang="en-US" sz="3700" dirty="0"/>
          </a:p>
          <a:p>
            <a:pPr>
              <a:defRPr/>
            </a:pPr>
            <a:r>
              <a:rPr lang="en-US" sz="3700" dirty="0"/>
              <a:t>Involves higher order thinking, inferences, text evidence or synthesis of </a:t>
            </a:r>
            <a:r>
              <a:rPr lang="en-US" sz="3700" dirty="0" smtClean="0"/>
              <a:t>information.</a:t>
            </a:r>
            <a:endParaRPr lang="en-US" sz="3700" dirty="0"/>
          </a:p>
          <a:p>
            <a:pPr>
              <a:defRPr/>
            </a:pPr>
            <a:r>
              <a:rPr lang="en-US" sz="3700" dirty="0"/>
              <a:t>Will deepen and extend comprehension. Gets at the heart of what you want students to understand</a:t>
            </a:r>
            <a:r>
              <a:rPr lang="en-US" sz="3700" dirty="0" smtClean="0"/>
              <a:t>.</a:t>
            </a:r>
            <a:endParaRPr lang="en-US" sz="3700" dirty="0"/>
          </a:p>
          <a:p>
            <a:pPr>
              <a:defRPr/>
            </a:pPr>
            <a:r>
              <a:rPr lang="en-US" sz="3700" dirty="0"/>
              <a:t>Relates to the cognitive strategy(</a:t>
            </a:r>
            <a:r>
              <a:rPr lang="en-US" sz="3700" dirty="0" err="1"/>
              <a:t>ies</a:t>
            </a:r>
            <a:r>
              <a:rPr lang="en-US" sz="3700" dirty="0"/>
              <a:t>) currently being  </a:t>
            </a:r>
            <a:r>
              <a:rPr lang="en-US" sz="3700" dirty="0" smtClean="0"/>
              <a:t>taught.</a:t>
            </a:r>
            <a:endParaRPr lang="en-US" sz="37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59</a:t>
            </a:fld>
            <a:endParaRPr lang="en-US" dirty="0"/>
          </a:p>
        </p:txBody>
      </p:sp>
    </p:spTree>
    <p:extLst>
      <p:ext uri="{BB962C8B-B14F-4D97-AF65-F5344CB8AC3E}">
        <p14:creationId xmlns:p14="http://schemas.microsoft.com/office/powerpoint/2010/main" xmlns="" val="230888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Focus on Comprehension</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632607337"/>
              </p:ext>
            </p:extLst>
          </p:nvPr>
        </p:nvGraphicFramePr>
        <p:xfrm>
          <a:off x="457200" y="2057400"/>
          <a:ext cx="8153400" cy="3383280"/>
        </p:xfrm>
        <a:graphic>
          <a:graphicData uri="http://schemas.openxmlformats.org/drawingml/2006/table">
            <a:tbl>
              <a:tblPr firstRow="1" bandRow="1">
                <a:tableStyleId>{5C22544A-7EE6-4342-B048-85BDC9FD1C3A}</a:tableStyleId>
              </a:tblPr>
              <a:tblGrid>
                <a:gridCol w="4076700"/>
                <a:gridCol w="4076700"/>
              </a:tblGrid>
              <a:tr h="563880">
                <a:tc>
                  <a:txBody>
                    <a:bodyPr/>
                    <a:lstStyle/>
                    <a:p>
                      <a:pPr algn="ctr"/>
                      <a:r>
                        <a:rPr lang="en-US" sz="2800" b="1" dirty="0" smtClean="0">
                          <a:solidFill>
                            <a:schemeClr val="tx1"/>
                          </a:solidFill>
                        </a:rPr>
                        <a:t>Instructional Routines</a:t>
                      </a:r>
                      <a:endParaRPr lang="en-US" sz="2800" b="1" dirty="0">
                        <a:solidFill>
                          <a:schemeClr val="tx1"/>
                        </a:solidFill>
                      </a:endParaRPr>
                    </a:p>
                  </a:txBody>
                  <a:tcPr anchor="ctr">
                    <a:solidFill>
                      <a:schemeClr val="accent4">
                        <a:lumMod val="60000"/>
                        <a:lumOff val="40000"/>
                      </a:schemeClr>
                    </a:solidFill>
                  </a:tcPr>
                </a:tc>
                <a:tc>
                  <a:txBody>
                    <a:bodyPr/>
                    <a:lstStyle/>
                    <a:p>
                      <a:pPr algn="ctr"/>
                      <a:r>
                        <a:rPr lang="en-US" sz="2800" b="1" dirty="0" smtClean="0">
                          <a:solidFill>
                            <a:schemeClr val="tx1"/>
                          </a:solidFill>
                        </a:rPr>
                        <a:t>Cognitive Strategies</a:t>
                      </a:r>
                      <a:endParaRPr lang="en-US" sz="2800" b="1" dirty="0">
                        <a:solidFill>
                          <a:schemeClr val="tx1"/>
                        </a:solidFill>
                      </a:endParaRPr>
                    </a:p>
                  </a:txBody>
                  <a:tcPr anchor="ctr">
                    <a:solidFill>
                      <a:schemeClr val="tx2">
                        <a:lumMod val="40000"/>
                        <a:lumOff val="60000"/>
                      </a:schemeClr>
                    </a:solidFill>
                  </a:tcPr>
                </a:tc>
              </a:tr>
              <a:tr h="563880">
                <a:tc>
                  <a:txBody>
                    <a:bodyPr/>
                    <a:lstStyle/>
                    <a:p>
                      <a:pPr algn="l"/>
                      <a:r>
                        <a:rPr lang="en-US" b="1" dirty="0" smtClean="0">
                          <a:solidFill>
                            <a:schemeClr val="tx1"/>
                          </a:solidFill>
                        </a:rPr>
                        <a:t>Reading With Purpose</a:t>
                      </a:r>
                      <a:endParaRPr lang="en-US" b="1" dirty="0">
                        <a:solidFill>
                          <a:schemeClr val="tx1"/>
                        </a:solidFill>
                      </a:endParaRPr>
                    </a:p>
                  </a:txBody>
                  <a:tcPr anchor="ctr">
                    <a:solidFill>
                      <a:schemeClr val="accent4">
                        <a:lumMod val="60000"/>
                        <a:lumOff val="40000"/>
                      </a:schemeClr>
                    </a:solidFill>
                  </a:tcPr>
                </a:tc>
                <a:tc>
                  <a:txBody>
                    <a:bodyPr/>
                    <a:lstStyle/>
                    <a:p>
                      <a:pPr algn="l"/>
                      <a:r>
                        <a:rPr lang="en-US" b="1" dirty="0" smtClean="0">
                          <a:solidFill>
                            <a:schemeClr val="tx1"/>
                          </a:solidFill>
                        </a:rPr>
                        <a:t>Making Connections</a:t>
                      </a:r>
                      <a:endParaRPr lang="en-US" b="1" dirty="0">
                        <a:solidFill>
                          <a:schemeClr val="tx1"/>
                        </a:solidFill>
                      </a:endParaRPr>
                    </a:p>
                  </a:txBody>
                  <a:tcPr anchor="ctr">
                    <a:solidFill>
                      <a:schemeClr val="tx2">
                        <a:lumMod val="40000"/>
                        <a:lumOff val="60000"/>
                      </a:schemeClr>
                    </a:solidFill>
                  </a:tcPr>
                </a:tc>
              </a:tr>
              <a:tr h="563880">
                <a:tc>
                  <a:txBody>
                    <a:bodyPr/>
                    <a:lstStyle/>
                    <a:p>
                      <a:pPr algn="l"/>
                      <a:r>
                        <a:rPr lang="en-US" b="1" dirty="0" smtClean="0"/>
                        <a:t>Think-Turn-Talk</a:t>
                      </a:r>
                      <a:endParaRPr lang="en-US" b="1" dirty="0"/>
                    </a:p>
                  </a:txBody>
                  <a:tcPr anchor="ctr">
                    <a:solidFill>
                      <a:schemeClr val="accent4">
                        <a:lumMod val="60000"/>
                        <a:lumOff val="40000"/>
                      </a:schemeClr>
                    </a:solidFill>
                  </a:tcPr>
                </a:tc>
                <a:tc>
                  <a:txBody>
                    <a:bodyPr/>
                    <a:lstStyle/>
                    <a:p>
                      <a:pPr algn="l"/>
                      <a:r>
                        <a:rPr lang="en-US" b="1" dirty="0" smtClean="0"/>
                        <a:t>Creating Mental</a:t>
                      </a:r>
                      <a:r>
                        <a:rPr lang="en-US" b="1" baseline="0" dirty="0" smtClean="0"/>
                        <a:t> Images</a:t>
                      </a:r>
                      <a:endParaRPr lang="en-US" b="1" dirty="0"/>
                    </a:p>
                  </a:txBody>
                  <a:tcPr anchor="ctr">
                    <a:solidFill>
                      <a:schemeClr val="tx2">
                        <a:lumMod val="40000"/>
                        <a:lumOff val="60000"/>
                      </a:schemeClr>
                    </a:solidFill>
                  </a:tcPr>
                </a:tc>
              </a:tr>
              <a:tr h="563880">
                <a:tc>
                  <a:txBody>
                    <a:bodyPr/>
                    <a:lstStyle/>
                    <a:p>
                      <a:pPr algn="l"/>
                      <a:r>
                        <a:rPr lang="en-US" b="1" dirty="0" smtClean="0"/>
                        <a:t>Cognitive Strategy Routine</a:t>
                      </a:r>
                      <a:endParaRPr lang="en-US" b="1" dirty="0"/>
                    </a:p>
                  </a:txBody>
                  <a:tcPr anchor="ctr">
                    <a:solidFill>
                      <a:schemeClr val="accent4">
                        <a:lumMod val="60000"/>
                        <a:lumOff val="40000"/>
                      </a:schemeClr>
                    </a:solidFill>
                  </a:tcPr>
                </a:tc>
                <a:tc>
                  <a:txBody>
                    <a:bodyPr/>
                    <a:lstStyle/>
                    <a:p>
                      <a:pPr algn="l"/>
                      <a:r>
                        <a:rPr lang="en-US" b="1" dirty="0" smtClean="0"/>
                        <a:t>Making Inferences &amp; Predictions</a:t>
                      </a:r>
                      <a:endParaRPr lang="en-US" b="1" dirty="0"/>
                    </a:p>
                  </a:txBody>
                  <a:tcPr anchor="ctr">
                    <a:solidFill>
                      <a:schemeClr val="tx2">
                        <a:lumMod val="40000"/>
                        <a:lumOff val="60000"/>
                      </a:schemeClr>
                    </a:solidFill>
                  </a:tcPr>
                </a:tc>
              </a:tr>
              <a:tr h="563880">
                <a:tc>
                  <a:txBody>
                    <a:bodyPr/>
                    <a:lstStyle/>
                    <a:p>
                      <a:pPr algn="l"/>
                      <a:endParaRPr lang="en-US" b="1" dirty="0"/>
                    </a:p>
                  </a:txBody>
                  <a:tcPr anchor="ctr">
                    <a:noFill/>
                  </a:tcPr>
                </a:tc>
                <a:tc>
                  <a:txBody>
                    <a:bodyPr/>
                    <a:lstStyle/>
                    <a:p>
                      <a:pPr algn="l"/>
                      <a:r>
                        <a:rPr lang="en-US" b="1" dirty="0" smtClean="0"/>
                        <a:t>Asking &amp;</a:t>
                      </a:r>
                      <a:r>
                        <a:rPr lang="en-US" b="1" baseline="0" dirty="0" smtClean="0"/>
                        <a:t> Answering Questions</a:t>
                      </a:r>
                      <a:endParaRPr lang="en-US" b="1" dirty="0"/>
                    </a:p>
                  </a:txBody>
                  <a:tcPr anchor="ctr">
                    <a:solidFill>
                      <a:schemeClr val="tx2">
                        <a:lumMod val="40000"/>
                        <a:lumOff val="60000"/>
                      </a:schemeClr>
                    </a:solidFill>
                  </a:tcPr>
                </a:tc>
              </a:tr>
              <a:tr h="563880">
                <a:tc>
                  <a:txBody>
                    <a:bodyPr/>
                    <a:lstStyle/>
                    <a:p>
                      <a:pPr algn="l"/>
                      <a:r>
                        <a:rPr lang="en-US" b="1" smtClean="0"/>
                        <a:t>Listening</a:t>
                      </a:r>
                      <a:r>
                        <a:rPr lang="en-US" b="1" baseline="0" smtClean="0"/>
                        <a:t> Comprehension</a:t>
                      </a:r>
                      <a:endParaRPr lang="en-US" b="1" dirty="0"/>
                    </a:p>
                  </a:txBody>
                  <a:tcPr anchor="ctr">
                    <a:solidFill>
                      <a:schemeClr val="accent2">
                        <a:lumMod val="60000"/>
                        <a:lumOff val="40000"/>
                      </a:schemeClr>
                    </a:solidFill>
                  </a:tcPr>
                </a:tc>
                <a:tc>
                  <a:txBody>
                    <a:bodyPr/>
                    <a:lstStyle/>
                    <a:p>
                      <a:pPr algn="l"/>
                      <a:r>
                        <a:rPr lang="en-US" b="1" dirty="0" smtClean="0"/>
                        <a:t>Determining Importance &amp; Summarizing</a:t>
                      </a:r>
                      <a:endParaRPr lang="en-US" b="1" dirty="0"/>
                    </a:p>
                  </a:txBody>
                  <a:tcPr anchor="ctr">
                    <a:solidFill>
                      <a:schemeClr val="tx2">
                        <a:lumMod val="40000"/>
                        <a:lumOff val="60000"/>
                      </a:schemeClr>
                    </a:solidFill>
                  </a:tcPr>
                </a:tc>
              </a:tr>
            </a:tbl>
          </a:graphicData>
        </a:graphic>
      </p:graphicFrame>
    </p:spTree>
    <p:extLst>
      <p:ext uri="{BB962C8B-B14F-4D97-AF65-F5344CB8AC3E}">
        <p14:creationId xmlns:p14="http://schemas.microsoft.com/office/powerpoint/2010/main" xmlns="" val="26276724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chor="t"/>
          <a:lstStyle/>
          <a:p>
            <a:pPr eaLnBrk="1" hangingPunct="1"/>
            <a:endParaRPr lang="en-US" smtClean="0"/>
          </a:p>
        </p:txBody>
      </p:sp>
      <p:pic>
        <p:nvPicPr>
          <p:cNvPr id="57347" name="Content Placeholder 3" descr="CPQ simple text.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438150"/>
            <a:ext cx="9144000" cy="7296150"/>
          </a:xfrm>
        </p:spPr>
      </p:pic>
      <p:sp>
        <p:nvSpPr>
          <p:cNvPr id="5" name="TextBox 4"/>
          <p:cNvSpPr txBox="1">
            <a:spLocks noChangeArrowheads="1"/>
          </p:cNvSpPr>
          <p:nvPr/>
        </p:nvSpPr>
        <p:spPr bwMode="auto">
          <a:xfrm rot="-958291">
            <a:off x="703263" y="900113"/>
            <a:ext cx="28194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F0000"/>
                </a:solidFill>
                <a:latin typeface="Bradley Hand ITC" pitchFamily="66" charset="0"/>
              </a:rPr>
              <a:t>Why must Sid and Ron sit?</a:t>
            </a:r>
          </a:p>
        </p:txBody>
      </p:sp>
      <p:sp>
        <p:nvSpPr>
          <p:cNvPr id="6" name="TextBox 5"/>
          <p:cNvSpPr txBox="1">
            <a:spLocks noChangeArrowheads="1"/>
          </p:cNvSpPr>
          <p:nvPr/>
        </p:nvSpPr>
        <p:spPr bwMode="auto">
          <a:xfrm rot="-993161">
            <a:off x="609600" y="1766888"/>
            <a:ext cx="32766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964FFF"/>
                </a:solidFill>
                <a:latin typeface="Bradley Hand ITC" pitchFamily="66" charset="0"/>
              </a:rPr>
              <a:t>What do Sid and Ron have to do?</a:t>
            </a:r>
          </a:p>
        </p:txBody>
      </p:sp>
      <p:sp>
        <p:nvSpPr>
          <p:cNvPr id="7" name="TextBox 6"/>
          <p:cNvSpPr txBox="1">
            <a:spLocks noChangeArrowheads="1"/>
          </p:cNvSpPr>
          <p:nvPr/>
        </p:nvSpPr>
        <p:spPr bwMode="auto">
          <a:xfrm rot="-968593">
            <a:off x="609600" y="1752600"/>
            <a:ext cx="33528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B0F0"/>
                </a:solidFill>
                <a:latin typeface="Bradley Hand ITC" pitchFamily="66" charset="0"/>
              </a:rPr>
              <a:t>What do the children have to do?</a:t>
            </a:r>
          </a:p>
        </p:txBody>
      </p:sp>
      <p:sp>
        <p:nvSpPr>
          <p:cNvPr id="8" name="TextBox 7"/>
          <p:cNvSpPr txBox="1">
            <a:spLocks noChangeArrowheads="1"/>
          </p:cNvSpPr>
          <p:nvPr/>
        </p:nvSpPr>
        <p:spPr bwMode="auto">
          <a:xfrm rot="-1105301">
            <a:off x="685800" y="1219200"/>
            <a:ext cx="28956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A1DA"/>
                </a:solidFill>
                <a:latin typeface="Bradley Hand ITC" pitchFamily="66" charset="0"/>
              </a:rPr>
              <a:t>What do the characters have to do?</a:t>
            </a:r>
          </a:p>
        </p:txBody>
      </p:sp>
    </p:spTree>
    <p:extLst>
      <p:ext uri="{BB962C8B-B14F-4D97-AF65-F5344CB8AC3E}">
        <p14:creationId xmlns:p14="http://schemas.microsoft.com/office/powerpoint/2010/main" xmlns="" val="2746110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6">
                                            <p:txEl>
                                              <p:pRg st="0" end="0"/>
                                            </p:txEl>
                                          </p:spTgt>
                                        </p:tgtEl>
                                      </p:cBhvr>
                                    </p:animEffect>
                                    <p:set>
                                      <p:cBhvr>
                                        <p:cTn id="22"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1" nodeType="click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779"/>
            <a:ext cx="8305800" cy="769441"/>
          </a:xfrm>
        </p:spPr>
        <p:txBody>
          <a:bodyPr/>
          <a:lstStyle/>
          <a:p>
            <a:r>
              <a:rPr lang="en-US" sz="2800" dirty="0" smtClean="0"/>
              <a:t>Step 4: </a:t>
            </a:r>
            <a:r>
              <a:rPr lang="en-US" dirty="0" smtClean="0"/>
              <a:t>Select a “Great” CPQ</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your list of brainstorm questions as well as any additions from teacher resources if applicable.</a:t>
            </a:r>
          </a:p>
          <a:p>
            <a:r>
              <a:rPr lang="en-US" dirty="0" smtClean="0"/>
              <a:t>Circle the question you think would make a good CPQ.</a:t>
            </a:r>
          </a:p>
          <a:p>
            <a:r>
              <a:rPr lang="en-US" dirty="0" smtClean="0"/>
              <a:t>Share your CPQ with a partner.                             Use your </a:t>
            </a:r>
            <a:r>
              <a:rPr lang="en-US" i="1" smtClean="0">
                <a:solidFill>
                  <a:srgbClr val="7030A0"/>
                </a:solidFill>
              </a:rPr>
              <a:t>Going From </a:t>
            </a:r>
            <a:r>
              <a:rPr lang="en-US" i="1" dirty="0" smtClean="0">
                <a:solidFill>
                  <a:srgbClr val="7030A0"/>
                </a:solidFill>
              </a:rPr>
              <a:t>Good to Great!                    </a:t>
            </a:r>
            <a:r>
              <a:rPr lang="en-US" dirty="0" smtClean="0"/>
              <a:t>card to see if you can improve                            your question and make it “great.”</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61</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90304">
            <a:off x="6668770" y="4229504"/>
            <a:ext cx="2070991" cy="155580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7453353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CPQs</a:t>
            </a:r>
            <a:endParaRPr lang="en-US" dirty="0"/>
          </a:p>
        </p:txBody>
      </p:sp>
      <p:sp>
        <p:nvSpPr>
          <p:cNvPr id="3" name="Content Placeholder 2"/>
          <p:cNvSpPr>
            <a:spLocks noGrp="1"/>
          </p:cNvSpPr>
          <p:nvPr>
            <p:ph idx="1"/>
          </p:nvPr>
        </p:nvSpPr>
        <p:spPr>
          <a:xfrm>
            <a:off x="457200" y="1905000"/>
            <a:ext cx="8229600" cy="4343400"/>
          </a:xfrm>
        </p:spPr>
        <p:txBody>
          <a:bodyPr>
            <a:normAutofit/>
          </a:bodyPr>
          <a:lstStyle/>
          <a:p>
            <a:r>
              <a:rPr lang="en-US" dirty="0" smtClean="0"/>
              <a:t>How would you feel if your parents installed a video camera in your car?</a:t>
            </a:r>
          </a:p>
          <a:p>
            <a:r>
              <a:rPr lang="en-US" dirty="0" smtClean="0"/>
              <a:t>Why do parents want to watch their kids drive?</a:t>
            </a:r>
          </a:p>
          <a:p>
            <a:r>
              <a:rPr lang="en-US" dirty="0" smtClean="0"/>
              <a:t>When you have kids, will you install a video camera in their car?</a:t>
            </a:r>
          </a:p>
          <a:p>
            <a:r>
              <a:rPr lang="en-US" dirty="0"/>
              <a:t>What are the pros and cons of having a video camera installed in a teen’s car?</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62</a:t>
            </a:fld>
            <a:endParaRPr lang="en-US" dirty="0"/>
          </a:p>
        </p:txBody>
      </p:sp>
    </p:spTree>
    <p:extLst>
      <p:ext uri="{BB962C8B-B14F-4D97-AF65-F5344CB8AC3E}">
        <p14:creationId xmlns:p14="http://schemas.microsoft.com/office/powerpoint/2010/main" xmlns="" val="1609952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Academic Disciplines</a:t>
            </a:r>
            <a:endParaRPr lang="en-US" dirty="0"/>
          </a:p>
        </p:txBody>
      </p:sp>
      <p:sp>
        <p:nvSpPr>
          <p:cNvPr id="7" name="Text Placeholder 6"/>
          <p:cNvSpPr>
            <a:spLocks noGrp="1"/>
          </p:cNvSpPr>
          <p:nvPr>
            <p:ph type="body" idx="1"/>
          </p:nvPr>
        </p:nvSpPr>
        <p:spPr/>
        <p:txBody>
          <a:bodyPr>
            <a:normAutofit/>
          </a:bodyPr>
          <a:lstStyle/>
          <a:p>
            <a:r>
              <a:rPr lang="en-US" sz="2800" dirty="0" smtClean="0"/>
              <a:t>Planning CPQs Across the </a:t>
            </a:r>
            <a:endParaRPr lang="en-US" sz="28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63</a:t>
            </a:fld>
            <a:endParaRPr lang="en-US" dirty="0"/>
          </a:p>
        </p:txBody>
      </p:sp>
    </p:spTree>
    <p:extLst>
      <p:ext uri="{BB962C8B-B14F-4D97-AF65-F5344CB8AC3E}">
        <p14:creationId xmlns:p14="http://schemas.microsoft.com/office/powerpoint/2010/main" xmlns="" val="31617562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Planning a CPQ for Tomorrow’s Lesson</a:t>
            </a:r>
            <a:endParaRPr lang="en-US" dirty="0"/>
          </a:p>
        </p:txBody>
      </p:sp>
      <p:sp>
        <p:nvSpPr>
          <p:cNvPr id="7" name="Content Placeholder 6"/>
          <p:cNvSpPr>
            <a:spLocks noGrp="1"/>
          </p:cNvSpPr>
          <p:nvPr>
            <p:ph idx="1"/>
          </p:nvPr>
        </p:nvSpPr>
        <p:spPr/>
        <p:txBody>
          <a:bodyPr/>
          <a:lstStyle/>
          <a:p>
            <a:r>
              <a:rPr lang="en-US" dirty="0" smtClean="0"/>
              <a:t>Select a piece of text you will assign to students in the next few days.</a:t>
            </a:r>
          </a:p>
          <a:p>
            <a:r>
              <a:rPr lang="en-US" dirty="0" smtClean="0"/>
              <a:t>Follow the 4 step process to create a great CPQ for your lesson. </a:t>
            </a:r>
          </a:p>
          <a:p>
            <a:r>
              <a:rPr lang="en-US" dirty="0" smtClean="0"/>
              <a:t>Use the CPQ and provide time for students to discuss their answer to the CPQ in class.</a:t>
            </a:r>
          </a:p>
          <a:p>
            <a:r>
              <a:rPr lang="en-US" dirty="0" smtClean="0"/>
              <a:t>Reflect on the CPQ and revise as necessary.</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64</a:t>
            </a:fld>
            <a:endParaRPr lang="en-US"/>
          </a:p>
        </p:txBody>
      </p:sp>
    </p:spTree>
    <p:extLst>
      <p:ext uri="{BB962C8B-B14F-4D97-AF65-F5344CB8AC3E}">
        <p14:creationId xmlns:p14="http://schemas.microsoft.com/office/powerpoint/2010/main" xmlns="" val="6219748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57200" y="2209800"/>
            <a:ext cx="8229600" cy="3916363"/>
          </a:xfrm>
        </p:spPr>
        <p:txBody>
          <a:bodyPr>
            <a:normAutofit/>
          </a:bodyPr>
          <a:lstStyle/>
          <a:p>
            <a:pPr marL="0" indent="0" algn="ctr">
              <a:buNone/>
            </a:pPr>
            <a:r>
              <a:rPr lang="en-US" sz="5400" dirty="0">
                <a:solidFill>
                  <a:srgbClr val="0070C0"/>
                </a:solidFill>
              </a:rPr>
              <a:t>“The purpose of reading is always understanding</a:t>
            </a:r>
            <a:r>
              <a:rPr lang="en-US" sz="5400" dirty="0" smtClean="0">
                <a:solidFill>
                  <a:srgbClr val="0070C0"/>
                </a:solidFill>
              </a:rPr>
              <a:t>.”</a:t>
            </a:r>
          </a:p>
          <a:p>
            <a:pPr marL="0" indent="0">
              <a:buNone/>
            </a:pPr>
            <a:r>
              <a:rPr lang="en-US" sz="2400" dirty="0" smtClean="0"/>
              <a:t>					</a:t>
            </a:r>
            <a:r>
              <a:rPr lang="en-US" sz="2000" dirty="0" smtClean="0">
                <a:solidFill>
                  <a:srgbClr val="176DAD"/>
                </a:solidFill>
              </a:rPr>
              <a:t>~ Harvey &amp; </a:t>
            </a:r>
            <a:r>
              <a:rPr lang="en-US" sz="2000" dirty="0" err="1" smtClean="0">
                <a:solidFill>
                  <a:srgbClr val="176DAD"/>
                </a:solidFill>
              </a:rPr>
              <a:t>Goudvis</a:t>
            </a:r>
            <a:r>
              <a:rPr lang="en-US" sz="2000" dirty="0" smtClean="0">
                <a:solidFill>
                  <a:srgbClr val="176DAD"/>
                </a:solidFill>
              </a:rPr>
              <a:t>, 2007</a:t>
            </a:r>
            <a:endParaRPr lang="en-US" sz="2000" dirty="0">
              <a:solidFill>
                <a:srgbClr val="176DAD"/>
              </a:solidFill>
            </a:endParaRPr>
          </a:p>
        </p:txBody>
      </p:sp>
      <p:sp>
        <p:nvSpPr>
          <p:cNvPr id="2" name="Footer Placeholder 1"/>
          <p:cNvSpPr>
            <a:spLocks noGrp="1"/>
          </p:cNvSpPr>
          <p:nvPr>
            <p:ph type="ftr" sz="quarter" idx="11"/>
          </p:nvPr>
        </p:nvSpPr>
        <p:spPr/>
        <p:txBody>
          <a:bodyPr/>
          <a:lstStyle/>
          <a:p>
            <a:r>
              <a:rPr lang="en-US" dirty="0" smtClean="0"/>
              <a:t>Copyright 2012 Texas Education Agency and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65</a:t>
            </a:fld>
            <a:endParaRPr lang="en-US"/>
          </a:p>
        </p:txBody>
      </p:sp>
    </p:spTree>
    <p:extLst>
      <p:ext uri="{BB962C8B-B14F-4D97-AF65-F5344CB8AC3E}">
        <p14:creationId xmlns:p14="http://schemas.microsoft.com/office/powerpoint/2010/main" xmlns="" val="3415257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724400"/>
          </a:xfrm>
        </p:spPr>
        <p:txBody>
          <a:bodyPr>
            <a:normAutofit fontScale="47500" lnSpcReduction="20000"/>
          </a:bodyPr>
          <a:lstStyle/>
          <a:p>
            <a:pPr marL="282575" indent="-282575">
              <a:lnSpc>
                <a:spcPct val="120000"/>
              </a:lnSpc>
              <a:spcBef>
                <a:spcPts val="432"/>
              </a:spcBef>
              <a:buNone/>
            </a:pPr>
            <a:r>
              <a:rPr lang="en-US" sz="3800" dirty="0"/>
              <a:t>Allen, J. (2000)., Berkeley, S., </a:t>
            </a:r>
            <a:r>
              <a:rPr lang="en-US" sz="3800" dirty="0" err="1"/>
              <a:t>Mastropieri</a:t>
            </a:r>
            <a:r>
              <a:rPr lang="en-US" sz="3800" dirty="0"/>
              <a:t>, M., &amp; Scruggs, T. (2011</a:t>
            </a:r>
            <a:r>
              <a:rPr lang="en-US" sz="3800" dirty="0" smtClean="0"/>
              <a:t>). Reading comprehension </a:t>
            </a:r>
            <a:r>
              <a:rPr lang="en-US" sz="3800" dirty="0"/>
              <a:t>s</a:t>
            </a:r>
            <a:r>
              <a:rPr lang="en-US" sz="3800" dirty="0" smtClean="0"/>
              <a:t>trategy </a:t>
            </a:r>
            <a:r>
              <a:rPr lang="en-US" sz="3800" dirty="0"/>
              <a:t>i</a:t>
            </a:r>
            <a:r>
              <a:rPr lang="en-US" sz="3800" dirty="0" smtClean="0"/>
              <a:t>nstruction and attribution </a:t>
            </a:r>
            <a:r>
              <a:rPr lang="en-US" sz="3800" dirty="0"/>
              <a:t>r</a:t>
            </a:r>
            <a:r>
              <a:rPr lang="en-US" sz="3800" dirty="0" smtClean="0"/>
              <a:t>etraining for secondary </a:t>
            </a:r>
            <a:r>
              <a:rPr lang="en-US" sz="3800" dirty="0"/>
              <a:t>s</a:t>
            </a:r>
            <a:r>
              <a:rPr lang="en-US" sz="3800" dirty="0" smtClean="0"/>
              <a:t>tudents </a:t>
            </a:r>
            <a:r>
              <a:rPr lang="en-US" sz="3800" dirty="0"/>
              <a:t>w</a:t>
            </a:r>
            <a:r>
              <a:rPr lang="en-US" sz="3800" dirty="0" smtClean="0"/>
              <a:t>ith </a:t>
            </a:r>
            <a:r>
              <a:rPr lang="en-US" sz="3800" dirty="0"/>
              <a:t>l</a:t>
            </a:r>
            <a:r>
              <a:rPr lang="en-US" sz="3800" dirty="0" smtClean="0"/>
              <a:t>earning and other </a:t>
            </a:r>
            <a:r>
              <a:rPr lang="en-US" sz="3800" dirty="0"/>
              <a:t>m</a:t>
            </a:r>
            <a:r>
              <a:rPr lang="en-US" sz="3800" dirty="0" smtClean="0"/>
              <a:t>ile </a:t>
            </a:r>
            <a:r>
              <a:rPr lang="en-US" sz="3800" dirty="0"/>
              <a:t>d</a:t>
            </a:r>
            <a:r>
              <a:rPr lang="en-US" sz="3800" dirty="0" smtClean="0"/>
              <a:t>isabilities. </a:t>
            </a:r>
            <a:r>
              <a:rPr lang="en-US" sz="3800" i="1" dirty="0" smtClean="0"/>
              <a:t>Journal of Learning Disa</a:t>
            </a:r>
            <a:r>
              <a:rPr lang="en-US" sz="3800" dirty="0" smtClean="0"/>
              <a:t>bilities, </a:t>
            </a:r>
            <a:r>
              <a:rPr lang="en-US" sz="3800" i="1" dirty="0" smtClean="0"/>
              <a:t>44</a:t>
            </a:r>
            <a:r>
              <a:rPr lang="en-US" sz="3800" dirty="0" smtClean="0"/>
              <a:t>(1) 18-32.</a:t>
            </a:r>
            <a:endParaRPr lang="en-US" sz="3800" dirty="0"/>
          </a:p>
          <a:p>
            <a:pPr marL="282575" indent="-282575">
              <a:lnSpc>
                <a:spcPct val="120000"/>
              </a:lnSpc>
              <a:spcBef>
                <a:spcPts val="432"/>
              </a:spcBef>
              <a:buNone/>
            </a:pPr>
            <a:r>
              <a:rPr lang="en-US" sz="3800" dirty="0" err="1"/>
              <a:t>Armbruster</a:t>
            </a:r>
            <a:r>
              <a:rPr lang="en-US" sz="3800" dirty="0"/>
              <a:t>, Bonnie B. &amp; Lehr, Fran. &amp; Osborn, Jean. &amp; Adler, C. Ralph. &amp; National Institute for Literacy (U.S.). &amp; Educational Resources Information Center (U.S.).  (</a:t>
            </a:r>
            <a:r>
              <a:rPr lang="en-US" sz="3800" dirty="0" smtClean="0"/>
              <a:t>2003). </a:t>
            </a:r>
            <a:r>
              <a:rPr lang="en-US" sz="3800" dirty="0"/>
              <a:t> </a:t>
            </a:r>
            <a:r>
              <a:rPr lang="en-US" sz="3800" i="1" dirty="0"/>
              <a:t>Put reading first the research building blocks for teaching children to read : kindergarten through grade </a:t>
            </a:r>
            <a:r>
              <a:rPr lang="en-US" sz="3800" i="1" dirty="0" smtClean="0"/>
              <a:t>3</a:t>
            </a:r>
            <a:r>
              <a:rPr lang="en-US" sz="3800" dirty="0"/>
              <a:t>,</a:t>
            </a:r>
            <a:r>
              <a:rPr lang="en-US" sz="3800" dirty="0" smtClean="0"/>
              <a:t> (2</a:t>
            </a:r>
            <a:r>
              <a:rPr lang="en-US" sz="3800" baseline="30000" dirty="0" smtClean="0"/>
              <a:t>nd</a:t>
            </a:r>
            <a:r>
              <a:rPr lang="en-US" sz="3800" dirty="0" smtClean="0"/>
              <a:t> ed.). </a:t>
            </a:r>
            <a:r>
              <a:rPr lang="en-US" sz="3800" dirty="0"/>
              <a:t> [Washington, DC :  National Institute for Literacy</a:t>
            </a:r>
            <a:r>
              <a:rPr lang="en-US" sz="3800" dirty="0" smtClean="0"/>
              <a:t>]: </a:t>
            </a:r>
            <a:r>
              <a:rPr lang="en-US" sz="3800" dirty="0"/>
              <a:t>U.S. Dept. of Education, Office of Educational Research and Improvement, Educational Resources Information Center</a:t>
            </a:r>
          </a:p>
          <a:p>
            <a:pPr marL="0" indent="0">
              <a:lnSpc>
                <a:spcPct val="120000"/>
              </a:lnSpc>
              <a:spcBef>
                <a:spcPts val="432"/>
              </a:spcBef>
              <a:buNone/>
              <a:tabLst>
                <a:tab pos="282575" algn="l"/>
              </a:tabLst>
            </a:pPr>
            <a:r>
              <a:rPr lang="en-US" sz="3800" dirty="0"/>
              <a:t>Daniels, H., &amp; </a:t>
            </a:r>
            <a:r>
              <a:rPr lang="en-US" sz="3800" dirty="0" err="1"/>
              <a:t>Steineke</a:t>
            </a:r>
            <a:r>
              <a:rPr lang="en-US" sz="3800" dirty="0"/>
              <a:t>, N. (2011). </a:t>
            </a:r>
            <a:r>
              <a:rPr lang="en-US" sz="3800" i="1" dirty="0"/>
              <a:t>Texts and lessons for content-Area reading. </a:t>
            </a:r>
            <a:r>
              <a:rPr lang="en-US" sz="3800" i="1" dirty="0" smtClean="0"/>
              <a:t>	</a:t>
            </a:r>
            <a:r>
              <a:rPr lang="en-US" sz="3800" dirty="0" smtClean="0"/>
              <a:t>Portsmouth</a:t>
            </a:r>
            <a:r>
              <a:rPr lang="en-US" sz="3800" dirty="0"/>
              <a:t>, NH: </a:t>
            </a:r>
            <a:r>
              <a:rPr lang="en-US" sz="3800" dirty="0" smtClean="0"/>
              <a:t>Heinemann</a:t>
            </a:r>
            <a:r>
              <a:rPr lang="en-US" sz="3800" dirty="0"/>
              <a:t>.</a:t>
            </a:r>
          </a:p>
          <a:p>
            <a:pPr marL="282575" indent="-282575">
              <a:lnSpc>
                <a:spcPct val="120000"/>
              </a:lnSpc>
              <a:spcBef>
                <a:spcPts val="432"/>
              </a:spcBef>
              <a:buNone/>
            </a:pPr>
            <a:r>
              <a:rPr lang="en-US" sz="3800" dirty="0" smtClean="0"/>
              <a:t>Doing What Works: US Department of Education. (</a:t>
            </a:r>
            <a:r>
              <a:rPr lang="en-US" sz="3800" dirty="0" err="1" smtClean="0"/>
              <a:t>n.d.</a:t>
            </a:r>
            <a:r>
              <a:rPr lang="en-US" sz="3800" dirty="0" smtClean="0"/>
              <a:t>). </a:t>
            </a:r>
            <a:r>
              <a:rPr lang="en-US" sz="3800" i="1" dirty="0" smtClean="0"/>
              <a:t>Adolescent Literacy Visual</a:t>
            </a:r>
            <a:r>
              <a:rPr lang="en-US" sz="3800" dirty="0" smtClean="0"/>
              <a:t>. Retrieved October 28, 2012, from: </a:t>
            </a:r>
            <a:r>
              <a:rPr lang="en-US" sz="3800" dirty="0" smtClean="0">
                <a:hlinkClick r:id="rId3"/>
              </a:rPr>
              <a:t>http</a:t>
            </a:r>
            <a:r>
              <a:rPr lang="en-US" sz="3800" dirty="0">
                <a:hlinkClick r:id="rId3"/>
              </a:rPr>
              <a:t>://ontrack-media.net/TSLP/docs/DoingWhatWorks_visual.pdf</a:t>
            </a:r>
            <a:endParaRPr lang="en-US" sz="3800" dirty="0"/>
          </a:p>
          <a:p>
            <a:pPr marL="0" indent="0">
              <a:buNone/>
            </a:pPr>
            <a:r>
              <a:rPr lang="en-US" sz="3800" dirty="0"/>
              <a:t> </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66</a:t>
            </a:fld>
            <a:endParaRPr lang="en-US" dirty="0"/>
          </a:p>
        </p:txBody>
      </p:sp>
    </p:spTree>
    <p:extLst>
      <p:ext uri="{BB962C8B-B14F-4D97-AF65-F5344CB8AC3E}">
        <p14:creationId xmlns:p14="http://schemas.microsoft.com/office/powerpoint/2010/main" xmlns="" val="42594735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905000"/>
            <a:ext cx="8229600" cy="4495800"/>
          </a:xfrm>
        </p:spPr>
        <p:txBody>
          <a:bodyPr>
            <a:normAutofit/>
          </a:bodyPr>
          <a:lstStyle/>
          <a:p>
            <a:pPr marL="338138" indent="-338138">
              <a:buNone/>
            </a:pPr>
            <a:r>
              <a:rPr lang="en-US" sz="1800" dirty="0"/>
              <a:t>Jetton, T. &amp; Lee, R. (2012). A model for teacher planning wit text in the academic disciplines. In T. Jetton &amp; C. Shanahan (Eds.), </a:t>
            </a:r>
            <a:r>
              <a:rPr lang="en-US" sz="1800" i="1" dirty="0"/>
              <a:t>Adolescent literacy in the academic disciplines: General principles and practical strategies </a:t>
            </a:r>
            <a:r>
              <a:rPr lang="en-US" sz="1800" dirty="0"/>
              <a:t>(pp. 91-119). New York: NY. The Guilford Press. </a:t>
            </a:r>
          </a:p>
          <a:p>
            <a:pPr marL="338138" indent="-338138">
              <a:buNone/>
            </a:pPr>
            <a:r>
              <a:rPr lang="en-US" sz="1800" dirty="0" smtClean="0"/>
              <a:t>Harvey</a:t>
            </a:r>
            <a:r>
              <a:rPr lang="en-US" sz="1800" dirty="0"/>
              <a:t>, S. &amp; </a:t>
            </a:r>
            <a:r>
              <a:rPr lang="en-US" sz="1800" dirty="0" err="1"/>
              <a:t>Goudvis</a:t>
            </a:r>
            <a:r>
              <a:rPr lang="en-US" sz="1800" dirty="0"/>
              <a:t>, A.  (2007).  </a:t>
            </a:r>
            <a:r>
              <a:rPr lang="en-US" sz="1800" i="1" dirty="0"/>
              <a:t>Strategies that work: Teaching comprehension to enhance understanding</a:t>
            </a:r>
            <a:r>
              <a:rPr lang="en-US" sz="1800" dirty="0"/>
              <a:t>.  Portland, ME: </a:t>
            </a:r>
            <a:r>
              <a:rPr lang="en-US" sz="1800" dirty="0" err="1"/>
              <a:t>Stenhouse</a:t>
            </a:r>
            <a:r>
              <a:rPr lang="en-US" sz="1800" dirty="0"/>
              <a:t> Publishers.</a:t>
            </a:r>
          </a:p>
          <a:p>
            <a:pPr marL="338138" indent="-338138">
              <a:buNone/>
            </a:pPr>
            <a:r>
              <a:rPr lang="en-US" sz="1800" dirty="0" err="1" smtClean="0"/>
              <a:t>Hertzsrpung</a:t>
            </a:r>
            <a:r>
              <a:rPr lang="en-US" sz="1800" dirty="0" smtClean="0"/>
              <a:t>-Russell </a:t>
            </a:r>
            <a:r>
              <a:rPr lang="en-US" sz="1800" dirty="0"/>
              <a:t>Diagram. (</a:t>
            </a:r>
            <a:r>
              <a:rPr lang="en-US" sz="1800" dirty="0" err="1"/>
              <a:t>n.d.</a:t>
            </a:r>
            <a:r>
              <a:rPr lang="en-US" sz="1800" dirty="0"/>
              <a:t>). Retrieved October 24, 2012, from: </a:t>
            </a:r>
            <a:r>
              <a:rPr lang="en-US" sz="1800" dirty="0">
                <a:hlinkClick r:id="rId3"/>
              </a:rPr>
              <a:t>http://aspire.cosmic-ray.org/labs/star_life/hr_diagram.html</a:t>
            </a:r>
            <a:endParaRPr lang="en-US" sz="1800" dirty="0"/>
          </a:p>
          <a:p>
            <a:pPr marL="338138" indent="-338138">
              <a:buNone/>
            </a:pPr>
            <a:r>
              <a:rPr lang="en-US" sz="1800" dirty="0"/>
              <a:t>Larson, R., Boswell, L., </a:t>
            </a:r>
            <a:r>
              <a:rPr lang="en-US" sz="1800" dirty="0" err="1"/>
              <a:t>Kanold</a:t>
            </a:r>
            <a:r>
              <a:rPr lang="en-US" sz="1800" dirty="0"/>
              <a:t>, T., Stiff, L. (2007).  </a:t>
            </a:r>
            <a:r>
              <a:rPr lang="en-US" sz="1800" i="1" dirty="0"/>
              <a:t>Algebra 1(Texas Edition).</a:t>
            </a:r>
            <a:r>
              <a:rPr lang="en-US" sz="1800" dirty="0"/>
              <a:t> </a:t>
            </a:r>
            <a:r>
              <a:rPr lang="en-US" sz="1800" dirty="0" smtClean="0"/>
              <a:t>Evanston, IL: McDougal </a:t>
            </a:r>
            <a:r>
              <a:rPr lang="en-US" sz="1800" dirty="0" err="1"/>
              <a:t>Littell</a:t>
            </a:r>
            <a:r>
              <a:rPr lang="en-US" sz="1800" dirty="0"/>
              <a:t>, a division of Houghton Mifflin Company.</a:t>
            </a:r>
          </a:p>
          <a:p>
            <a:pPr marL="338138" indent="-338138">
              <a:buNone/>
            </a:pPr>
            <a:r>
              <a:rPr lang="en-US" sz="1800" dirty="0" err="1" smtClean="0"/>
              <a:t>Pichert</a:t>
            </a:r>
            <a:r>
              <a:rPr lang="en-US" sz="1800" dirty="0" smtClean="0"/>
              <a:t> </a:t>
            </a:r>
            <a:r>
              <a:rPr lang="en-US" sz="1800" dirty="0"/>
              <a:t>and Anderson (1977) in C. </a:t>
            </a:r>
            <a:r>
              <a:rPr lang="en-US" sz="1800" dirty="0" err="1"/>
              <a:t>Tovani</a:t>
            </a:r>
            <a:r>
              <a:rPr lang="en-US" sz="1800" dirty="0"/>
              <a:t>, </a:t>
            </a:r>
            <a:r>
              <a:rPr lang="en-US" sz="1800" i="1" dirty="0"/>
              <a:t>I read it but I don’t get it: Comprehension strategies for adolescent readers.</a:t>
            </a:r>
            <a:r>
              <a:rPr lang="en-US" sz="1800" dirty="0"/>
              <a:t> (2000). Portland, ME: </a:t>
            </a:r>
            <a:r>
              <a:rPr lang="en-US" sz="1800" dirty="0" err="1"/>
              <a:t>Stenhouse</a:t>
            </a:r>
            <a:r>
              <a:rPr lang="en-US" sz="1800" dirty="0"/>
              <a:t> Publishers</a:t>
            </a:r>
            <a:r>
              <a:rPr lang="en-US" sz="1800" dirty="0" smtClean="0"/>
              <a:t>.</a:t>
            </a:r>
          </a:p>
          <a:p>
            <a:pPr marL="338138" indent="-338138">
              <a:buNone/>
            </a:pPr>
            <a:r>
              <a:rPr lang="en-US" sz="1800" dirty="0"/>
              <a:t>Smith, L. (2010). </a:t>
            </a:r>
            <a:r>
              <a:rPr lang="en-US" sz="1800" i="1" dirty="0"/>
              <a:t>It’s a book</a:t>
            </a:r>
            <a:r>
              <a:rPr lang="en-US" sz="1800" dirty="0"/>
              <a:t>. New York: Roaring Book Press.</a:t>
            </a:r>
          </a:p>
          <a:p>
            <a:pPr marL="338138" indent="-338138">
              <a:buNone/>
            </a:pPr>
            <a:endParaRPr lang="en-US" sz="18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67</a:t>
            </a:fld>
            <a:endParaRPr lang="en-US" dirty="0"/>
          </a:p>
        </p:txBody>
      </p:sp>
    </p:spTree>
    <p:extLst>
      <p:ext uri="{BB962C8B-B14F-4D97-AF65-F5344CB8AC3E}">
        <p14:creationId xmlns:p14="http://schemas.microsoft.com/office/powerpoint/2010/main" xmlns="" val="1231675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338138" indent="-338138">
              <a:buNone/>
            </a:pPr>
            <a:r>
              <a:rPr lang="en-US" sz="1800" dirty="0" err="1" smtClean="0"/>
              <a:t>Torgesen</a:t>
            </a:r>
            <a:r>
              <a:rPr lang="en-US" sz="1800" dirty="0" smtClean="0"/>
              <a:t>, J. (2007). </a:t>
            </a:r>
            <a:r>
              <a:rPr lang="en-US" sz="1800" i="1" dirty="0" smtClean="0"/>
              <a:t>Five areas of instructional improvement to increase academic literacy. </a:t>
            </a:r>
            <a:r>
              <a:rPr lang="en-US" sz="1800" dirty="0" smtClean="0"/>
              <a:t>Retrieved on November 9, 2012 from </a:t>
            </a:r>
            <a:r>
              <a:rPr lang="en-US" sz="1800" dirty="0" smtClean="0">
                <a:hlinkClick r:id="rId2"/>
              </a:rPr>
              <a:t>http://www.adlit.org/article/19999/</a:t>
            </a:r>
            <a:endParaRPr lang="en-US" sz="1800" dirty="0" smtClean="0"/>
          </a:p>
          <a:p>
            <a:pPr marL="338138" indent="-338138">
              <a:buNone/>
            </a:pPr>
            <a:r>
              <a:rPr lang="en-US" sz="1800" dirty="0" smtClean="0"/>
              <a:t>Vaughn Gross Center for Reading and Language Arts. (2007). </a:t>
            </a:r>
            <a:r>
              <a:rPr lang="en-US" sz="1800" i="1" dirty="0" smtClean="0"/>
              <a:t>Features of </a:t>
            </a:r>
            <a:r>
              <a:rPr lang="en-US" sz="1800" i="1" dirty="0"/>
              <a:t>e</a:t>
            </a:r>
            <a:r>
              <a:rPr lang="en-US" sz="1800" i="1" dirty="0" smtClean="0"/>
              <a:t>ffective instruction</a:t>
            </a:r>
            <a:r>
              <a:rPr lang="en-US" sz="1800" dirty="0" smtClean="0"/>
              <a:t>. </a:t>
            </a:r>
            <a:r>
              <a:rPr lang="en-US" sz="1800" dirty="0"/>
              <a:t>University of Texas System/Texas Education Agency.</a:t>
            </a:r>
            <a:endParaRPr lang="en-US" sz="1800" dirty="0" smtClean="0"/>
          </a:p>
          <a:p>
            <a:pPr marL="338138" indent="-338138">
              <a:buNone/>
            </a:pPr>
            <a:r>
              <a:rPr lang="en-US" sz="1800" dirty="0" smtClean="0"/>
              <a:t>Voyager </a:t>
            </a:r>
            <a:r>
              <a:rPr lang="en-US" sz="1800" dirty="0"/>
              <a:t>Universal Literacy System. </a:t>
            </a:r>
            <a:r>
              <a:rPr lang="en-US" sz="1800" i="1" dirty="0" err="1"/>
              <a:t>Treehouse</a:t>
            </a:r>
            <a:r>
              <a:rPr lang="en-US" sz="1800" i="1" dirty="0"/>
              <a:t>,</a:t>
            </a:r>
            <a:r>
              <a:rPr lang="en-US" sz="1800" dirty="0"/>
              <a:t> daily reading selections, student book K. Unit 4, Seasons all around. </a:t>
            </a:r>
          </a:p>
          <a:p>
            <a:pPr marL="338138" indent="-338138">
              <a:buNone/>
            </a:pPr>
            <a:r>
              <a:rPr lang="en-US" sz="1800" dirty="0"/>
              <a:t>West Davidson, J. (2003). </a:t>
            </a:r>
            <a:r>
              <a:rPr lang="en-US" sz="1800" i="1" dirty="0"/>
              <a:t>The American nation: Beginnings through 1877. </a:t>
            </a:r>
            <a:r>
              <a:rPr lang="en-US" sz="1800" dirty="0"/>
              <a:t>Upper Saddle River, NJ: Pearson Education Inc., publishing as Pearson Prentice Hall.</a:t>
            </a:r>
          </a:p>
          <a:p>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68</a:t>
            </a:fld>
            <a:endParaRPr lang="en-US" dirty="0"/>
          </a:p>
        </p:txBody>
      </p:sp>
    </p:spTree>
    <p:extLst>
      <p:ext uri="{BB962C8B-B14F-4D97-AF65-F5344CB8AC3E}">
        <p14:creationId xmlns:p14="http://schemas.microsoft.com/office/powerpoint/2010/main" xmlns="" val="476840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330575"/>
            <a:ext cx="6629400" cy="1470025"/>
          </a:xfrm>
        </p:spPr>
        <p:txBody>
          <a:bodyPr>
            <a:normAutofit/>
          </a:bodyPr>
          <a:lstStyle/>
          <a:p>
            <a:r>
              <a:rPr lang="en-US" sz="4800" dirty="0" smtClean="0"/>
              <a:t>Reading With Purpose</a:t>
            </a:r>
            <a:endParaRPr lang="en-US" sz="4800" dirty="0"/>
          </a:p>
        </p:txBody>
      </p:sp>
      <p:sp>
        <p:nvSpPr>
          <p:cNvPr id="3" name="Subtitle 2"/>
          <p:cNvSpPr>
            <a:spLocks noGrp="1"/>
          </p:cNvSpPr>
          <p:nvPr>
            <p:ph type="subTitle" idx="1"/>
          </p:nvPr>
        </p:nvSpPr>
        <p:spPr/>
        <p:txBody>
          <a:bodyPr>
            <a:normAutofit/>
          </a:bodyPr>
          <a:lstStyle/>
          <a:p>
            <a:pPr>
              <a:spcBef>
                <a:spcPts val="0"/>
              </a:spcBef>
            </a:pPr>
            <a:r>
              <a:rPr lang="en-US" dirty="0" smtClean="0"/>
              <a:t>Brownsville ISD</a:t>
            </a:r>
          </a:p>
          <a:p>
            <a:pPr>
              <a:spcBef>
                <a:spcPts val="0"/>
              </a:spcBef>
            </a:pPr>
            <a:r>
              <a:rPr lang="en-US" dirty="0" smtClean="0"/>
              <a:t>6-12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8</a:t>
            </a:fld>
            <a:endParaRPr lang="en-US" dirty="0"/>
          </a:p>
        </p:txBody>
      </p:sp>
      <p:sp>
        <p:nvSpPr>
          <p:cNvPr id="6" name="Content Placeholder 2"/>
          <p:cNvSpPr>
            <a:spLocks noGrp="1"/>
          </p:cNvSpPr>
          <p:nvPr>
            <p:ph idx="1"/>
          </p:nvPr>
        </p:nvSpPr>
        <p:spPr>
          <a:xfrm>
            <a:off x="457200" y="1143000"/>
            <a:ext cx="5334000" cy="5257800"/>
          </a:xfrm>
        </p:spPr>
        <p:txBody>
          <a:bodyPr>
            <a:normAutofit fontScale="92500" lnSpcReduction="10000"/>
          </a:bodyPr>
          <a:lstStyle/>
          <a:p>
            <a:pPr marL="0" indent="0">
              <a:buFont typeface="Arial" charset="0"/>
              <a:buNone/>
            </a:pPr>
            <a:r>
              <a:rPr lang="en-US" sz="3200" dirty="0" smtClean="0"/>
              <a:t>“69% of 8</a:t>
            </a:r>
            <a:r>
              <a:rPr lang="en-US" sz="3200" baseline="30000" dirty="0" smtClean="0"/>
              <a:t>th</a:t>
            </a:r>
            <a:r>
              <a:rPr lang="en-US" sz="3200" dirty="0" smtClean="0"/>
              <a:t> grade students fall below the proficient level in their ability to comprehend the meaning of text. Reading ability is a key predictor of achievement in mathematics and science. Many adolescents need to improve their reading comprehension skills before they can take full advantage of instruction in the content areas.”</a:t>
            </a:r>
          </a:p>
          <a:p>
            <a:pPr marL="0" indent="0">
              <a:buFont typeface="Arial" charset="0"/>
              <a:buNone/>
            </a:pPr>
            <a:endParaRPr lang="en-US" sz="800" dirty="0" smtClean="0"/>
          </a:p>
          <a:p>
            <a:pPr marL="0" indent="0" algn="r">
              <a:buFont typeface="Arial" charset="0"/>
              <a:buNone/>
            </a:pPr>
            <a:r>
              <a:rPr lang="en-US" sz="1900" dirty="0" smtClean="0"/>
              <a:t>Doing What Works, U.S. Department of Education</a:t>
            </a:r>
          </a:p>
          <a:p>
            <a:pPr marL="0" indent="0" algn="r">
              <a:buFont typeface="Arial" charset="0"/>
              <a:buNone/>
            </a:pPr>
            <a:endParaRPr lang="en-US" dirty="0" smtClean="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12217" y="1600200"/>
            <a:ext cx="2524449" cy="37893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2711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3" name="Slide Number Placeholder 2"/>
          <p:cNvSpPr>
            <a:spLocks noGrp="1"/>
          </p:cNvSpPr>
          <p:nvPr>
            <p:ph type="sldNum" sz="quarter" idx="12"/>
          </p:nvPr>
        </p:nvSpPr>
        <p:spPr/>
        <p:txBody>
          <a:bodyPr/>
          <a:lstStyle/>
          <a:p>
            <a:fld id="{7B44EE3B-371E-4108-AA03-CAAD196CADCD}" type="slidenum">
              <a:rPr lang="en-US" smtClean="0"/>
              <a:pPr/>
              <a:t>9</a:t>
            </a:fld>
            <a:endParaRPr lang="en-US"/>
          </a:p>
        </p:txBody>
      </p:sp>
      <p:pic>
        <p:nvPicPr>
          <p:cNvPr id="13339" name="Picture 2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2991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6682</Words>
  <Application>Microsoft Office PowerPoint</Application>
  <PresentationFormat>On-screen Show (4:3)</PresentationFormat>
  <Paragraphs>668</Paragraphs>
  <Slides>68</Slides>
  <Notes>65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Calibri</vt:lpstr>
      <vt:lpstr>Adobe Arabic</vt:lpstr>
      <vt:lpstr>Gemelli</vt:lpstr>
      <vt:lpstr>Arial Black</vt:lpstr>
      <vt:lpstr>Comic Sans MS</vt:lpstr>
      <vt:lpstr>Times New Roman</vt:lpstr>
      <vt:lpstr>Bradley Hand ITC</vt:lpstr>
      <vt:lpstr>Footlight MT Light</vt:lpstr>
      <vt:lpstr>Office Theme</vt:lpstr>
      <vt:lpstr>A Focus on Comprehension</vt:lpstr>
      <vt:lpstr>A Focus on Comprehension</vt:lpstr>
      <vt:lpstr>A Focus on Comprehension</vt:lpstr>
      <vt:lpstr>A Focus on Comprehension</vt:lpstr>
      <vt:lpstr>Slide 5</vt:lpstr>
      <vt:lpstr>A Focus on Comprehension</vt:lpstr>
      <vt:lpstr>Reading With Purpose</vt:lpstr>
      <vt:lpstr>Slide 8</vt:lpstr>
      <vt:lpstr>Slide 9</vt:lpstr>
      <vt:lpstr>Big Ideas</vt:lpstr>
      <vt:lpstr>Session Goals</vt:lpstr>
      <vt:lpstr>Purpose for reading?</vt:lpstr>
      <vt:lpstr>Comprehension</vt:lpstr>
      <vt:lpstr>Activity</vt:lpstr>
      <vt:lpstr>Activity</vt:lpstr>
      <vt:lpstr>Activity</vt:lpstr>
      <vt:lpstr>Activity</vt:lpstr>
      <vt:lpstr>Activity</vt:lpstr>
      <vt:lpstr> Why is it important to have a  purpose for reading? </vt:lpstr>
      <vt:lpstr>Why should we set a purpose for reading?</vt:lpstr>
      <vt:lpstr>3 Types of Purpose?</vt:lpstr>
      <vt:lpstr>3 Types of Purpose to Consider</vt:lpstr>
      <vt:lpstr>3 Types of Purpose to Consider</vt:lpstr>
      <vt:lpstr>3 Types of Purpose to Consider</vt:lpstr>
      <vt:lpstr>Instructional Purpose</vt:lpstr>
      <vt:lpstr>Instructional Purpose</vt:lpstr>
      <vt:lpstr>Comprehension Purpose Questions</vt:lpstr>
      <vt:lpstr>Features of Effective Instruction</vt:lpstr>
      <vt:lpstr>Slide 29</vt:lpstr>
      <vt:lpstr>Slide 30</vt:lpstr>
      <vt:lpstr>Slide 31</vt:lpstr>
      <vt:lpstr>Slide 32</vt:lpstr>
      <vt:lpstr>Slide 33</vt:lpstr>
      <vt:lpstr>Setting a CPQ to Support Comprehension</vt:lpstr>
      <vt:lpstr>Use a CPQ to Increase Motivation</vt:lpstr>
      <vt:lpstr>Use a CPQ to Increase Motivation</vt:lpstr>
      <vt:lpstr>High-Quality Discussions of Text</vt:lpstr>
      <vt:lpstr>Why Should we Set a CPQ?</vt:lpstr>
      <vt:lpstr>Why Should we Set a CPQ?</vt:lpstr>
      <vt:lpstr>Comprehension Purpose questions?</vt:lpstr>
      <vt:lpstr>Slide 41</vt:lpstr>
      <vt:lpstr>Slide 42</vt:lpstr>
      <vt:lpstr>Slide 43</vt:lpstr>
      <vt:lpstr>What’s important to remember when setting a CPQ?</vt:lpstr>
      <vt:lpstr>Discuss the CPQ</vt:lpstr>
      <vt:lpstr>What’s Important to Remember … ?</vt:lpstr>
      <vt:lpstr>Steps for Setting a Great CPQ</vt:lpstr>
      <vt:lpstr>Steps for Setting a Great CPQ</vt:lpstr>
      <vt:lpstr>Step 1: Record / Annotate Your Thinking</vt:lpstr>
      <vt:lpstr>Slide 50</vt:lpstr>
      <vt:lpstr>Slide 51</vt:lpstr>
      <vt:lpstr>Step 1: Record / Annotate Your Thinking</vt:lpstr>
      <vt:lpstr>Steps for Setting a Great CPQ</vt:lpstr>
      <vt:lpstr>Step 2: Brainstorm Possible CPQs</vt:lpstr>
      <vt:lpstr>Step 2: Brainstorm Possible CPQs</vt:lpstr>
      <vt:lpstr>Steps for Setting a Great CPQ</vt:lpstr>
      <vt:lpstr>Slide 57</vt:lpstr>
      <vt:lpstr>Steps for Setting a Great CPQ</vt:lpstr>
      <vt:lpstr>Going From Good to Great!</vt:lpstr>
      <vt:lpstr>Slide 60</vt:lpstr>
      <vt:lpstr>Step 4: Select a “Great” CPQ</vt:lpstr>
      <vt:lpstr>Sample CPQs</vt:lpstr>
      <vt:lpstr>Academic Disciplines</vt:lpstr>
      <vt:lpstr>Planning a CPQ for Tomorrow’s Lesson</vt:lpstr>
      <vt:lpstr>Slide 65</vt:lpstr>
      <vt:lpstr>References</vt:lpstr>
      <vt:lpstr>References</vt:lpstr>
      <vt:lpstr>References</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almasanchez</cp:lastModifiedBy>
  <cp:revision>116</cp:revision>
  <dcterms:created xsi:type="dcterms:W3CDTF">2012-10-26T14:48:42Z</dcterms:created>
  <dcterms:modified xsi:type="dcterms:W3CDTF">2012-12-03T18:11:57Z</dcterms:modified>
</cp:coreProperties>
</file>