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5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70A89-792F-4218-AAE9-5A713A7D0861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512AC-854B-4061-A501-994A54D4F3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C56A-3C32-4F0E-91D9-DAAB80AB60F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3B9B-1629-4526-B96B-A4C01D952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C56A-3C32-4F0E-91D9-DAAB80AB60F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3B9B-1629-4526-B96B-A4C01D952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C56A-3C32-4F0E-91D9-DAAB80AB60F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3B9B-1629-4526-B96B-A4C01D952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C56A-3C32-4F0E-91D9-DAAB80AB60F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3B9B-1629-4526-B96B-A4C01D952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C56A-3C32-4F0E-91D9-DAAB80AB60F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3B9B-1629-4526-B96B-A4C01D952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C56A-3C32-4F0E-91D9-DAAB80AB60F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3B9B-1629-4526-B96B-A4C01D952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C56A-3C32-4F0E-91D9-DAAB80AB60F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3B9B-1629-4526-B96B-A4C01D952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C56A-3C32-4F0E-91D9-DAAB80AB60F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3B9B-1629-4526-B96B-A4C01D952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C56A-3C32-4F0E-91D9-DAAB80AB60F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3B9B-1629-4526-B96B-A4C01D952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C56A-3C32-4F0E-91D9-DAAB80AB60F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3B9B-1629-4526-B96B-A4C01D952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C56A-3C32-4F0E-91D9-DAAB80AB60F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3B9B-1629-4526-B96B-A4C01D952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1C56A-3C32-4F0E-91D9-DAAB80AB60F0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43B9B-1629-4526-B96B-A4C01D952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TALA:  Note Taking 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Alma Sanchez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Main Idea: </a:t>
            </a:r>
            <a:br>
              <a:rPr lang="en-US" dirty="0" smtClean="0"/>
            </a:br>
            <a:r>
              <a:rPr lang="en-US" dirty="0" smtClean="0"/>
              <a:t>Modeling Phase: I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Correct Example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(what:  North America) It is</a:t>
            </a:r>
          </a:p>
          <a:p>
            <a:pPr>
              <a:buNone/>
            </a:pPr>
            <a:r>
              <a:rPr lang="en-US" dirty="0" smtClean="0"/>
              <a:t>isolated by ocean waters.		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Incorrect Example</a:t>
            </a:r>
          </a:p>
          <a:p>
            <a:pPr>
              <a:buNone/>
            </a:pPr>
            <a:r>
              <a:rPr lang="en-US" dirty="0" smtClean="0"/>
              <a:t>(what:  North America)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It is bordered by the Arctic</a:t>
            </a:r>
          </a:p>
          <a:p>
            <a:pPr>
              <a:buNone/>
            </a:pPr>
            <a:r>
              <a:rPr lang="en-US" dirty="0" smtClean="0"/>
              <a:t>Ocean to the north, the Gulf of</a:t>
            </a:r>
          </a:p>
          <a:p>
            <a:pPr>
              <a:buNone/>
            </a:pPr>
            <a:r>
              <a:rPr lang="en-US" dirty="0" smtClean="0"/>
              <a:t>Mexico to the south, the</a:t>
            </a:r>
          </a:p>
          <a:p>
            <a:pPr>
              <a:buNone/>
            </a:pPr>
            <a:r>
              <a:rPr lang="en-US" dirty="0" smtClean="0"/>
              <a:t>Pacific Ocean to the west, and</a:t>
            </a:r>
          </a:p>
          <a:p>
            <a:pPr>
              <a:buNone/>
            </a:pPr>
            <a:r>
              <a:rPr lang="en-US" dirty="0" smtClean="0"/>
              <a:t> the Atlantic Ocean to the east.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447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Step 2:  Tell the most important information about the “who” or “what” in the paragraph.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Main Idea: </a:t>
            </a:r>
            <a:br>
              <a:rPr lang="en-US" dirty="0" smtClean="0"/>
            </a:br>
            <a:r>
              <a:rPr lang="en-US" dirty="0" smtClean="0"/>
              <a:t>Modeling Phase: I Do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waters surrounding North</a:t>
            </a:r>
          </a:p>
          <a:p>
            <a:pPr>
              <a:buNone/>
            </a:pPr>
            <a:r>
              <a:rPr lang="en-US" dirty="0" smtClean="0"/>
              <a:t>America isolated it for many</a:t>
            </a:r>
          </a:p>
          <a:p>
            <a:pPr>
              <a:buNone/>
            </a:pPr>
            <a:r>
              <a:rPr lang="en-US" dirty="0" smtClean="0"/>
              <a:t>Years.	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Incorrect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Because North America is</a:t>
            </a:r>
          </a:p>
          <a:p>
            <a:pPr>
              <a:buNone/>
            </a:pPr>
            <a:r>
              <a:rPr lang="en-US" dirty="0" smtClean="0"/>
              <a:t>Surrounded by ocean waters,</a:t>
            </a:r>
          </a:p>
          <a:p>
            <a:pPr>
              <a:buNone/>
            </a:pPr>
            <a:r>
              <a:rPr lang="en-US" dirty="0" smtClean="0"/>
              <a:t>It has developed unique plants</a:t>
            </a:r>
          </a:p>
          <a:p>
            <a:pPr>
              <a:buNone/>
            </a:pPr>
            <a:r>
              <a:rPr lang="en-US" dirty="0" smtClean="0"/>
              <a:t>and animals and was difficult</a:t>
            </a:r>
          </a:p>
          <a:p>
            <a:pPr>
              <a:buNone/>
            </a:pPr>
            <a:r>
              <a:rPr lang="en-US" dirty="0" smtClean="0"/>
              <a:t>for people to reach for many</a:t>
            </a:r>
          </a:p>
          <a:p>
            <a:pPr>
              <a:buNone/>
            </a:pPr>
            <a:r>
              <a:rPr lang="en-US" dirty="0" smtClean="0"/>
              <a:t>Years.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716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Step 3:  Say it in 10 words or less.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Main Idea:  </a:t>
            </a:r>
            <a:br>
              <a:rPr lang="en-US" dirty="0" smtClean="0"/>
            </a:br>
            <a:r>
              <a:rPr lang="en-US" dirty="0" smtClean="0"/>
              <a:t>Modeling Phase: I Do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other important information in the Notes section of the log:</a:t>
            </a:r>
          </a:p>
          <a:p>
            <a:pPr lvl="1"/>
            <a:r>
              <a:rPr lang="en-US" b="1" dirty="0" smtClean="0"/>
              <a:t>Say “…”</a:t>
            </a:r>
          </a:p>
          <a:p>
            <a:pPr lvl="1"/>
            <a:r>
              <a:rPr lang="en-US" b="1" dirty="0" smtClean="0"/>
              <a:t>Event</a:t>
            </a:r>
          </a:p>
          <a:p>
            <a:pPr lvl="1"/>
            <a:r>
              <a:rPr lang="en-US" b="1" dirty="0" smtClean="0"/>
              <a:t>Number</a:t>
            </a:r>
          </a:p>
          <a:p>
            <a:pPr lvl="1"/>
            <a:r>
              <a:rPr lang="en-US" b="1" dirty="0" smtClean="0"/>
              <a:t>Description:  </a:t>
            </a:r>
            <a:r>
              <a:rPr lang="en-US" dirty="0" smtClean="0"/>
              <a:t>anything described through the use of the five senses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Main Idea:  </a:t>
            </a:r>
            <a:br>
              <a:rPr lang="en-US" dirty="0" smtClean="0"/>
            </a:br>
            <a:r>
              <a:rPr lang="en-US" dirty="0" smtClean="0"/>
              <a:t>Teacher-assisted Phase: We Do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Continue writing the main idea for one paragraph at a time.</a:t>
            </a:r>
          </a:p>
          <a:p>
            <a:pPr lvl="1"/>
            <a:r>
              <a:rPr lang="en-US" dirty="0" smtClean="0"/>
              <a:t>Guide students as they use the Get the Gist routine.</a:t>
            </a:r>
          </a:p>
          <a:p>
            <a:pPr lvl="1"/>
            <a:r>
              <a:rPr lang="en-US" dirty="0" smtClean="0"/>
              <a:t>If necessary, model the routine again with a “think aloud”</a:t>
            </a:r>
          </a:p>
          <a:p>
            <a:r>
              <a:rPr lang="en-US" dirty="0" smtClean="0"/>
              <a:t>Ask students to tell you what to record in the Notes section.</a:t>
            </a:r>
          </a:p>
          <a:p>
            <a:pPr lvl="1"/>
            <a:r>
              <a:rPr lang="en-US" b="1" dirty="0" smtClean="0"/>
              <a:t>Say “…”</a:t>
            </a:r>
          </a:p>
          <a:p>
            <a:pPr lvl="1"/>
            <a:r>
              <a:rPr lang="en-US" b="1" dirty="0" smtClean="0"/>
              <a:t>Event</a:t>
            </a:r>
          </a:p>
          <a:p>
            <a:pPr lvl="1"/>
            <a:r>
              <a:rPr lang="en-US" b="1" dirty="0" smtClean="0"/>
              <a:t>Number</a:t>
            </a:r>
          </a:p>
          <a:p>
            <a:pPr lvl="1"/>
            <a:r>
              <a:rPr lang="en-US" b="1" dirty="0" smtClean="0"/>
              <a:t>Description:  </a:t>
            </a:r>
            <a:r>
              <a:rPr lang="en-US" dirty="0" smtClean="0"/>
              <a:t>anything described through the use of the five senses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Main Idea:  </a:t>
            </a:r>
            <a:br>
              <a:rPr lang="en-US" dirty="0" smtClean="0"/>
            </a:br>
            <a:r>
              <a:rPr lang="en-US" dirty="0" smtClean="0"/>
              <a:t>Independent Practice: You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the previewing routine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Introduce the important academic and content-specific vocabulary words.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Have students record the title/topic and the page numbers for the chapter or section.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State the primary focus of the chapter or section.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Have students look at the title, page numbers, headings, terms, graphs, tables, and pictures.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 smtClean="0">
                <a:solidFill>
                  <a:prstClr val="black"/>
                </a:solidFill>
              </a:rPr>
              <a:t>Ask the students to write the main ideas with the Get the Gist routine.</a:t>
            </a:r>
          </a:p>
          <a:p>
            <a:pPr marL="914400" lvl="1" indent="-514350">
              <a:buAutoNum type="alphaLcPeriod"/>
            </a:pPr>
            <a:r>
              <a:rPr lang="en-US" sz="2600" dirty="0" smtClean="0">
                <a:solidFill>
                  <a:prstClr val="black"/>
                </a:solidFill>
              </a:rPr>
              <a:t>Name the “who” or “what”</a:t>
            </a:r>
          </a:p>
          <a:p>
            <a:pPr marL="914400" lvl="1" indent="-514350">
              <a:buAutoNum type="alphaLcPeriod"/>
            </a:pPr>
            <a:r>
              <a:rPr lang="en-US" sz="2600" dirty="0" smtClean="0">
                <a:solidFill>
                  <a:prstClr val="black"/>
                </a:solidFill>
              </a:rPr>
              <a:t>Tell the most important information.</a:t>
            </a:r>
          </a:p>
          <a:p>
            <a:pPr marL="914400" lvl="1" indent="-514350">
              <a:buAutoNum type="alphaLcPeriod"/>
            </a:pPr>
            <a:r>
              <a:rPr lang="en-US" sz="2600" dirty="0" smtClean="0">
                <a:solidFill>
                  <a:prstClr val="black"/>
                </a:solidFill>
              </a:rPr>
              <a:t>Say it in 10 words or less.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Periodically critique students’ main idea statements.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Ask students to record the following in the Notes section:</a:t>
            </a:r>
          </a:p>
          <a:p>
            <a:pPr lvl="1"/>
            <a:r>
              <a:rPr lang="en-US" b="1" dirty="0" smtClean="0"/>
              <a:t>Say “…”</a:t>
            </a:r>
          </a:p>
          <a:p>
            <a:pPr lvl="1"/>
            <a:r>
              <a:rPr lang="en-US" b="1" dirty="0" smtClean="0"/>
              <a:t>Event</a:t>
            </a:r>
          </a:p>
          <a:p>
            <a:pPr lvl="1"/>
            <a:r>
              <a:rPr lang="en-US" b="1" dirty="0" smtClean="0"/>
              <a:t>Number</a:t>
            </a:r>
          </a:p>
          <a:p>
            <a:pPr lvl="1"/>
            <a:r>
              <a:rPr lang="en-US" b="1" dirty="0" smtClean="0"/>
              <a:t>Description:  </a:t>
            </a:r>
            <a:r>
              <a:rPr lang="en-US" dirty="0" smtClean="0"/>
              <a:t>anything described through the use of the five senses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endParaRPr lang="en-US" dirty="0" smtClean="0">
              <a:solidFill>
                <a:prstClr val="black"/>
              </a:solidFill>
            </a:endParaRPr>
          </a:p>
          <a:p>
            <a:pPr marL="914400" lvl="1" indent="-514350">
              <a:buAutoNum type="alphaLcPeriod"/>
            </a:pPr>
            <a:endParaRPr lang="en-US" sz="2600" dirty="0" smtClean="0">
              <a:solidFill>
                <a:prstClr val="black"/>
              </a:solidFill>
            </a:endParaRPr>
          </a:p>
          <a:p>
            <a:pPr marL="914400" lvl="1" indent="-514350">
              <a:buAutoNum type="alphaLcPeriod"/>
            </a:pPr>
            <a:endParaRPr lang="en-US" sz="26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Benefits of Explicit Instruction in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Explicitly teaching students to summarize text improves their comprehension and helps them make connections among main ideas.</a:t>
            </a:r>
          </a:p>
          <a:p>
            <a:pPr lvl="8">
              <a:buNone/>
            </a:pPr>
            <a:r>
              <a:rPr lang="en-US" dirty="0" smtClean="0"/>
              <a:t>	(</a:t>
            </a:r>
            <a:r>
              <a:rPr lang="en-US" dirty="0" err="1" smtClean="0"/>
              <a:t>Armbruster</a:t>
            </a:r>
            <a:r>
              <a:rPr lang="en-US" dirty="0" smtClean="0"/>
              <a:t>, Anderson, &amp; </a:t>
            </a:r>
            <a:r>
              <a:rPr lang="en-US" dirty="0" err="1" smtClean="0"/>
              <a:t>Ostertag</a:t>
            </a:r>
            <a:r>
              <a:rPr lang="en-US" dirty="0" smtClean="0"/>
              <a:t>, 1987; </a:t>
            </a:r>
            <a:r>
              <a:rPr lang="en-US" dirty="0" err="1" smtClean="0"/>
              <a:t>Trabasso</a:t>
            </a:r>
            <a:r>
              <a:rPr lang="en-US" dirty="0" smtClean="0"/>
              <a:t> &amp; Bouchard, 2002)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Adolescent students who are allowed to work collaboratively on writing summaries of expository texts demonstrate improved comprehension and learning of content area information.</a:t>
            </a:r>
          </a:p>
          <a:p>
            <a:pPr lvl="8">
              <a:buNone/>
            </a:pPr>
            <a:r>
              <a:rPr lang="en-US" dirty="0" smtClean="0">
                <a:solidFill>
                  <a:prstClr val="black"/>
                </a:solidFill>
              </a:rPr>
              <a:t>(</a:t>
            </a:r>
            <a:r>
              <a:rPr lang="en-US" dirty="0" err="1" smtClean="0">
                <a:solidFill>
                  <a:prstClr val="black"/>
                </a:solidFill>
              </a:rPr>
              <a:t>Mastropieri</a:t>
            </a:r>
            <a:r>
              <a:rPr lang="en-US" dirty="0" smtClean="0">
                <a:solidFill>
                  <a:prstClr val="black"/>
                </a:solidFill>
              </a:rPr>
              <a:t>, Scruggs, Spencer, &amp; Fontana, 2003; Spencer, Scruggs, &amp; </a:t>
            </a:r>
            <a:r>
              <a:rPr lang="en-US" dirty="0" err="1" smtClean="0">
                <a:solidFill>
                  <a:prstClr val="black"/>
                </a:solidFill>
              </a:rPr>
              <a:t>Mastropieri</a:t>
            </a:r>
            <a:r>
              <a:rPr lang="en-US" dirty="0" smtClean="0">
                <a:solidFill>
                  <a:prstClr val="black"/>
                </a:solidFill>
              </a:rPr>
              <a:t>, 2003)</a:t>
            </a:r>
          </a:p>
          <a:p>
            <a:pPr lvl="0"/>
            <a:r>
              <a:rPr lang="en-US" sz="2900" dirty="0" smtClean="0">
                <a:solidFill>
                  <a:prstClr val="black"/>
                </a:solidFill>
              </a:rPr>
              <a:t>Direct instruction in the use of a summarization strategy improves the comprehension and answering of both literal and inferential questions for students with learning disabilities.</a:t>
            </a:r>
          </a:p>
          <a:p>
            <a:pPr lvl="8">
              <a:buNone/>
            </a:pPr>
            <a:r>
              <a:rPr lang="en-US" sz="1700" dirty="0" smtClean="0">
                <a:solidFill>
                  <a:prstClr val="black"/>
                </a:solidFill>
              </a:rPr>
              <a:t>(</a:t>
            </a:r>
            <a:r>
              <a:rPr lang="en-US" sz="1700" dirty="0" err="1" smtClean="0">
                <a:solidFill>
                  <a:prstClr val="black"/>
                </a:solidFill>
              </a:rPr>
              <a:t>Gajria</a:t>
            </a:r>
            <a:r>
              <a:rPr lang="en-US" sz="1700" dirty="0" smtClean="0">
                <a:solidFill>
                  <a:prstClr val="black"/>
                </a:solidFill>
              </a:rPr>
              <a:t> &amp; Salvia, 1992)</a:t>
            </a:r>
          </a:p>
          <a:p>
            <a:pPr lvl="0"/>
            <a:r>
              <a:rPr lang="en-US" sz="2900" dirty="0" smtClean="0">
                <a:solidFill>
                  <a:prstClr val="black"/>
                </a:solidFill>
              </a:rPr>
              <a:t>Cognitive strategy instruction, including the instruction of summarization strategies, enhances English language learners’ comprehension of expository text.</a:t>
            </a:r>
          </a:p>
          <a:p>
            <a:pPr lvl="8">
              <a:buNone/>
            </a:pPr>
            <a:r>
              <a:rPr lang="en-US" sz="1700" dirty="0" smtClean="0">
                <a:solidFill>
                  <a:prstClr val="black"/>
                </a:solidFill>
              </a:rPr>
              <a:t>(Slater, 2004)</a:t>
            </a:r>
          </a:p>
          <a:p>
            <a:pPr lvl="8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lvl="8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lvl="8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vs. Main Idea of the Passage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Includes information across the entire passage</a:t>
            </a:r>
          </a:p>
          <a:p>
            <a:pPr lvl="1"/>
            <a:r>
              <a:rPr lang="en-US" dirty="0" smtClean="0"/>
              <a:t>Contains more than one significant detail</a:t>
            </a:r>
          </a:p>
          <a:p>
            <a:pPr lvl="1"/>
            <a:r>
              <a:rPr lang="en-US" dirty="0" smtClean="0"/>
              <a:t>Paragraph in length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Main Idea of the Passage</a:t>
            </a:r>
          </a:p>
          <a:p>
            <a:pPr lvl="1"/>
            <a:r>
              <a:rPr lang="en-US" dirty="0" smtClean="0"/>
              <a:t>Overall gist of the passage</a:t>
            </a:r>
          </a:p>
          <a:p>
            <a:pPr lvl="1"/>
            <a:r>
              <a:rPr lang="en-US" dirty="0" smtClean="0"/>
              <a:t>Contains only the most significant idea about the topic</a:t>
            </a:r>
          </a:p>
          <a:p>
            <a:pPr lvl="1"/>
            <a:r>
              <a:rPr lang="en-US" dirty="0" smtClean="0"/>
              <a:t>One sentence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Summarization Instructional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Construct a summary of the passage.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Combine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Edit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Summarization:  </a:t>
            </a:r>
            <a:br>
              <a:rPr lang="en-US" dirty="0" smtClean="0"/>
            </a:br>
            <a:r>
              <a:rPr lang="en-US" dirty="0" smtClean="0"/>
              <a:t>Modeling Phase: I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purpose for summarizing a passage:</a:t>
            </a:r>
          </a:p>
          <a:p>
            <a:pPr lvl="1"/>
            <a:r>
              <a:rPr lang="en-US" dirty="0" smtClean="0"/>
              <a:t>Make sure you understand the most important information.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Remind students of the primary focus for the chapter/section and how it relates to their prior learning.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Summarization: </a:t>
            </a:r>
            <a:br>
              <a:rPr lang="en-US" dirty="0" smtClean="0"/>
            </a:br>
            <a:r>
              <a:rPr lang="en-US" dirty="0" smtClean="0"/>
              <a:t>Modeling Phase: I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Explain that you will construct a summary of the</a:t>
            </a:r>
          </a:p>
          <a:p>
            <a:pPr>
              <a:buNone/>
            </a:pPr>
            <a:r>
              <a:rPr lang="en-US" dirty="0" smtClean="0"/>
              <a:t>entire passage using this routine.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List all the main ideas.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Underline terms or phrases that contain the most important information.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Combine any ideas (including significant details) that could go into one sentence.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Number the ideas in a logical order.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Write your summary in one paragraph.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Edit (revise and proofread) your summary.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Give explicit instruction in three steps</a:t>
            </a:r>
          </a:p>
          <a:p>
            <a:r>
              <a:rPr lang="en-US" dirty="0" smtClean="0"/>
              <a:t>Understanding how providing support in identifying main ideas during reading improves students’ comprehension of text.</a:t>
            </a:r>
          </a:p>
          <a:p>
            <a:r>
              <a:rPr lang="en-US" dirty="0" smtClean="0"/>
              <a:t>Construct a Notes Log to teach students how to identify critical information in paragraphs and determine the main idea.</a:t>
            </a:r>
          </a:p>
          <a:p>
            <a:r>
              <a:rPr lang="en-US" dirty="0" smtClean="0"/>
              <a:t>Apply the three-step process for explicit instruction to the implementation of the Notes Log for identifying main ideas and details.</a:t>
            </a:r>
          </a:p>
          <a:p>
            <a:r>
              <a:rPr lang="en-US" dirty="0" smtClean="0"/>
              <a:t>Understand how writing summaries after reading improves students’ comprehension of text.</a:t>
            </a:r>
          </a:p>
          <a:p>
            <a:r>
              <a:rPr lang="en-US" dirty="0" smtClean="0"/>
              <a:t>Apply the three step process for explicit instruction to the implementation of the Notes Log for writing summaries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Summarization:  </a:t>
            </a:r>
            <a:br>
              <a:rPr lang="en-US" dirty="0" smtClean="0"/>
            </a:br>
            <a:r>
              <a:rPr lang="en-US" dirty="0" smtClean="0"/>
              <a:t>Modeling Phase:  I 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Correct Example</a:t>
            </a:r>
          </a:p>
          <a:p>
            <a:r>
              <a:rPr lang="en-US" u="sng" dirty="0" err="1" smtClean="0"/>
              <a:t>Heterotrophs</a:t>
            </a:r>
            <a:r>
              <a:rPr lang="en-US" u="sng" dirty="0" smtClean="0"/>
              <a:t> must eat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autotrophs</a:t>
            </a:r>
            <a:r>
              <a:rPr lang="en-US" u="sng" dirty="0" smtClean="0"/>
              <a:t> to obtain food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 energy.</a:t>
            </a:r>
          </a:p>
          <a:p>
            <a:r>
              <a:rPr lang="en-US" u="sng" dirty="0" err="1" smtClean="0"/>
              <a:t>Autotrophs</a:t>
            </a:r>
            <a:r>
              <a:rPr lang="en-US" dirty="0" smtClean="0"/>
              <a:t> make their own food through photosynthesis.</a:t>
            </a:r>
          </a:p>
          <a:p>
            <a:r>
              <a:rPr lang="en-US" u="sng" dirty="0" smtClean="0"/>
              <a:t>Organisms can be classified by their energy roles in the ecosystem.</a:t>
            </a:r>
          </a:p>
          <a:p>
            <a:r>
              <a:rPr lang="en-US" u="sng" dirty="0" smtClean="0"/>
              <a:t>Food chains</a:t>
            </a:r>
            <a:r>
              <a:rPr lang="en-US" dirty="0" smtClean="0"/>
              <a:t> describe how </a:t>
            </a:r>
            <a:r>
              <a:rPr lang="en-US" u="sng" dirty="0" smtClean="0"/>
              <a:t>energy flows from producers to consumers and decomposers.</a:t>
            </a:r>
          </a:p>
          <a:p>
            <a:r>
              <a:rPr lang="en-US" u="sng" dirty="0" smtClean="0"/>
              <a:t>Food webs show </a:t>
            </a:r>
            <a:r>
              <a:rPr lang="en-US" dirty="0" smtClean="0"/>
              <a:t>overlapping food chains.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Incorrect Example</a:t>
            </a:r>
          </a:p>
          <a:p>
            <a:r>
              <a:rPr lang="en-US" u="sng" dirty="0" err="1" smtClean="0"/>
              <a:t>Heterotrophs</a:t>
            </a:r>
            <a:r>
              <a:rPr lang="en-US" u="sng" dirty="0" smtClean="0"/>
              <a:t> must eat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autotrophs</a:t>
            </a:r>
            <a:r>
              <a:rPr lang="en-US" u="sng" dirty="0" smtClean="0"/>
              <a:t> to obtain food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 energy.</a:t>
            </a:r>
          </a:p>
          <a:p>
            <a:r>
              <a:rPr lang="en-US" u="sng" dirty="0" err="1" smtClean="0"/>
              <a:t>Autotrophs</a:t>
            </a:r>
            <a:r>
              <a:rPr lang="en-US" dirty="0" smtClean="0"/>
              <a:t> make their own food through photosynthesis.</a:t>
            </a:r>
          </a:p>
          <a:p>
            <a:r>
              <a:rPr lang="en-US" u="sng" dirty="0" smtClean="0"/>
              <a:t>Organisms can be classified by their energy roles in the ecosystem.</a:t>
            </a:r>
          </a:p>
          <a:p>
            <a:r>
              <a:rPr lang="en-US" u="sng" dirty="0" smtClean="0"/>
              <a:t>Food chains</a:t>
            </a:r>
            <a:r>
              <a:rPr lang="en-US" dirty="0" smtClean="0"/>
              <a:t> describe how energy flows from producers to consumers and decomposers.</a:t>
            </a:r>
          </a:p>
          <a:p>
            <a:r>
              <a:rPr lang="en-US" u="sng" dirty="0" smtClean="0"/>
              <a:t>Food webs show overlapping food chains.</a:t>
            </a:r>
          </a:p>
          <a:p>
            <a:pPr>
              <a:buNone/>
            </a:pPr>
            <a:endParaRPr lang="en-US" dirty="0" smtClean="0"/>
          </a:p>
          <a:p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2954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 List all the main ideas.</a:t>
            </a:r>
          </a:p>
          <a:p>
            <a:r>
              <a:rPr lang="en-US" dirty="0" smtClean="0"/>
              <a:t>Step 2: Underline terms or phrases that contain the most important information.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Summarization:  </a:t>
            </a:r>
            <a:br>
              <a:rPr lang="en-US" dirty="0" smtClean="0"/>
            </a:br>
            <a:r>
              <a:rPr lang="en-US" dirty="0" smtClean="0"/>
              <a:t>Modeling Phase: I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Correct Example</a:t>
            </a:r>
          </a:p>
          <a:p>
            <a:pPr lvl="2"/>
            <a:r>
              <a:rPr lang="en-US" u="sng" dirty="0" err="1" smtClean="0"/>
              <a:t>Heterotrophs</a:t>
            </a:r>
            <a:r>
              <a:rPr lang="en-US" u="sng" dirty="0" smtClean="0"/>
              <a:t> must eat </a:t>
            </a:r>
            <a:r>
              <a:rPr lang="en-US" u="sng" dirty="0" err="1" smtClean="0"/>
              <a:t>autotrophs</a:t>
            </a:r>
            <a:r>
              <a:rPr lang="en-US" u="sng" dirty="0" smtClean="0"/>
              <a:t> to obtain food energy.</a:t>
            </a:r>
          </a:p>
          <a:p>
            <a:pPr lvl="2"/>
            <a:r>
              <a:rPr lang="en-US" u="sng" dirty="0" err="1" smtClean="0"/>
              <a:t>Autotrophs</a:t>
            </a:r>
            <a:r>
              <a:rPr lang="en-US" dirty="0" smtClean="0"/>
              <a:t> make their own food through photosynthesis.</a:t>
            </a:r>
          </a:p>
          <a:p>
            <a:pPr lvl="2"/>
            <a:r>
              <a:rPr lang="en-US" dirty="0" err="1" smtClean="0">
                <a:latin typeface="Bradley Hand ITC" pitchFamily="66" charset="0"/>
              </a:rPr>
              <a:t>Autotrophs</a:t>
            </a:r>
            <a:r>
              <a:rPr lang="en-US" dirty="0" smtClean="0">
                <a:latin typeface="Bradley Hand ITC" pitchFamily="66" charset="0"/>
              </a:rPr>
              <a:t> convert sunlight and carbon dioxide to energy and oxygen.</a:t>
            </a:r>
          </a:p>
          <a:p>
            <a:pPr lvl="2"/>
            <a:r>
              <a:rPr lang="en-US" u="sng" dirty="0" smtClean="0"/>
              <a:t>Organisms may be classified by their energy roles in the ecosystem.</a:t>
            </a:r>
          </a:p>
          <a:p>
            <a:pPr lvl="2"/>
            <a:r>
              <a:rPr lang="en-US" dirty="0" smtClean="0">
                <a:latin typeface="Bradley Hand ITC" pitchFamily="66" charset="0"/>
              </a:rPr>
              <a:t>Producers. </a:t>
            </a:r>
            <a:r>
              <a:rPr lang="en-US" dirty="0" err="1" smtClean="0">
                <a:latin typeface="Bradley Hand ITC" pitchFamily="66" charset="0"/>
              </a:rPr>
              <a:t>autotrophs</a:t>
            </a:r>
            <a:r>
              <a:rPr lang="en-US" dirty="0" smtClean="0">
                <a:latin typeface="Bradley Hand ITC" pitchFamily="66" charset="0"/>
              </a:rPr>
              <a:t> consumers and decomposers.  </a:t>
            </a:r>
            <a:r>
              <a:rPr lang="en-US" dirty="0" err="1" smtClean="0">
                <a:latin typeface="Bradley Hand ITC" pitchFamily="66" charset="0"/>
              </a:rPr>
              <a:t>heterotrophs</a:t>
            </a:r>
            <a:endParaRPr lang="en-US" dirty="0" smtClean="0">
              <a:latin typeface="Bradley Hand ITC" pitchFamily="66" charset="0"/>
            </a:endParaRPr>
          </a:p>
          <a:p>
            <a:pPr lvl="2"/>
            <a:r>
              <a:rPr lang="en-US" u="sng" dirty="0" smtClean="0">
                <a:latin typeface="+mj-lt"/>
              </a:rPr>
              <a:t>Food chains</a:t>
            </a:r>
            <a:r>
              <a:rPr lang="en-US" dirty="0" smtClean="0">
                <a:latin typeface="+mj-lt"/>
              </a:rPr>
              <a:t> describe how </a:t>
            </a:r>
            <a:r>
              <a:rPr lang="en-US" u="sng" dirty="0" smtClean="0">
                <a:latin typeface="+mj-lt"/>
              </a:rPr>
              <a:t>energy flows from producers to consumers and decomposers.</a:t>
            </a:r>
          </a:p>
          <a:p>
            <a:pPr lvl="2"/>
            <a:r>
              <a:rPr lang="en-US" u="sng" dirty="0" smtClean="0">
                <a:latin typeface="+mj-lt"/>
              </a:rPr>
              <a:t>Food webs show </a:t>
            </a:r>
            <a:r>
              <a:rPr lang="en-US" dirty="0" smtClean="0">
                <a:latin typeface="+mj-lt"/>
              </a:rPr>
              <a:t> overlapping food chains.</a:t>
            </a:r>
            <a:endParaRPr lang="en-US" u="sng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3716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3:  Combine any ideas that could go into one sentence.</a:t>
            </a:r>
          </a:p>
          <a:p>
            <a:r>
              <a:rPr lang="en-US" dirty="0" smtClean="0"/>
              <a:t>Step 4:  Number the ideas in a logical order.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914400" y="26670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914400" y="2971800"/>
            <a:ext cx="457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914400" y="31242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2895600"/>
            <a:ext cx="30168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990600" y="41910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14400" y="48006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 flipV="1">
            <a:off x="762000" y="5562600"/>
            <a:ext cx="685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762000" y="5791200"/>
            <a:ext cx="685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Summarization:  </a:t>
            </a:r>
            <a:br>
              <a:rPr lang="en-US" dirty="0" smtClean="0"/>
            </a:br>
            <a:r>
              <a:rPr lang="en-US" dirty="0" smtClean="0"/>
              <a:t>Modeling Phase: I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Incorrect Example</a:t>
            </a:r>
          </a:p>
          <a:p>
            <a:pPr lvl="2"/>
            <a:r>
              <a:rPr lang="en-US" u="sng" dirty="0" err="1" smtClean="0"/>
              <a:t>Heterotrophs</a:t>
            </a:r>
            <a:r>
              <a:rPr lang="en-US" u="sng" dirty="0" smtClean="0"/>
              <a:t> must eat </a:t>
            </a:r>
            <a:r>
              <a:rPr lang="en-US" u="sng" dirty="0" err="1" smtClean="0"/>
              <a:t>autotrophs</a:t>
            </a:r>
            <a:r>
              <a:rPr lang="en-US" u="sng" dirty="0" smtClean="0"/>
              <a:t> to obtain food energy.</a:t>
            </a:r>
          </a:p>
          <a:p>
            <a:pPr lvl="2"/>
            <a:r>
              <a:rPr lang="en-US" u="sng" dirty="0" err="1" smtClean="0"/>
              <a:t>Autotrophs</a:t>
            </a:r>
            <a:r>
              <a:rPr lang="en-US" dirty="0" smtClean="0"/>
              <a:t> make their own food through photosynthesis.</a:t>
            </a:r>
          </a:p>
          <a:p>
            <a:pPr lvl="2"/>
            <a:r>
              <a:rPr lang="en-US" u="sng" dirty="0" smtClean="0"/>
              <a:t>Organisms may be classified by their energy roles in the ecosystem.</a:t>
            </a:r>
          </a:p>
          <a:p>
            <a:pPr lvl="2"/>
            <a:r>
              <a:rPr lang="en-US" u="sng" dirty="0" smtClean="0">
                <a:latin typeface="+mj-lt"/>
              </a:rPr>
              <a:t>Food chains</a:t>
            </a:r>
            <a:r>
              <a:rPr lang="en-US" dirty="0" smtClean="0">
                <a:latin typeface="+mj-lt"/>
              </a:rPr>
              <a:t> describe how energy flows from producers to consumers and decomposers</a:t>
            </a:r>
            <a:r>
              <a:rPr lang="en-US" u="sng" dirty="0" smtClean="0">
                <a:latin typeface="+mj-lt"/>
              </a:rPr>
              <a:t>.</a:t>
            </a:r>
          </a:p>
          <a:p>
            <a:pPr lvl="2"/>
            <a:r>
              <a:rPr lang="en-US" u="sng" dirty="0" smtClean="0">
                <a:latin typeface="+mj-lt"/>
              </a:rPr>
              <a:t>Food webs show overlapping food chains.</a:t>
            </a:r>
            <a:endParaRPr lang="en-US" u="sng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3:  Combine any ideas that could go into one sentence.</a:t>
            </a:r>
          </a:p>
          <a:p>
            <a:r>
              <a:rPr lang="en-US" dirty="0" smtClean="0"/>
              <a:t>Step 4:  Number the ideas in a logical order.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10800000">
            <a:off x="762000" y="26670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2438400"/>
            <a:ext cx="3016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762000" y="4114800"/>
            <a:ext cx="609600" cy="153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646906" y="4229894"/>
            <a:ext cx="915988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762000" y="57150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Summarization:  </a:t>
            </a:r>
            <a:br>
              <a:rPr lang="en-US" dirty="0" smtClean="0"/>
            </a:br>
            <a:r>
              <a:rPr lang="en-US" dirty="0" smtClean="0"/>
              <a:t>Modeling Phase: I Do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Correct Example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Because </a:t>
            </a:r>
            <a:r>
              <a:rPr lang="en-US" dirty="0" err="1" smtClean="0"/>
              <a:t>autotrophs</a:t>
            </a:r>
            <a:r>
              <a:rPr lang="en-US" dirty="0" smtClean="0"/>
              <a:t> can convert sunlight and carbon dioxide to energy and oxygen, </a:t>
            </a:r>
            <a:r>
              <a:rPr lang="en-US" dirty="0" err="1" smtClean="0"/>
              <a:t>heterotrophs</a:t>
            </a:r>
            <a:r>
              <a:rPr lang="en-US" dirty="0" smtClean="0"/>
              <a:t> are dependent on </a:t>
            </a:r>
            <a:r>
              <a:rPr lang="en-US" dirty="0" err="1" smtClean="0"/>
              <a:t>autotrophs</a:t>
            </a:r>
            <a:r>
              <a:rPr lang="en-US" dirty="0" smtClean="0"/>
              <a:t> for food.  All organisms may be classified by their energy roles in the ecosystem.  </a:t>
            </a:r>
            <a:r>
              <a:rPr lang="en-US" dirty="0" err="1" smtClean="0"/>
              <a:t>Autotrophs</a:t>
            </a:r>
            <a:r>
              <a:rPr lang="en-US" dirty="0" smtClean="0"/>
              <a:t> are producers, and </a:t>
            </a:r>
            <a:r>
              <a:rPr lang="en-US" dirty="0" err="1" smtClean="0"/>
              <a:t>heteroptrophs</a:t>
            </a:r>
            <a:r>
              <a:rPr lang="en-US" dirty="0" smtClean="0"/>
              <a:t> are either consumers or decomposers.  A food chain or food web can show how the energy flows from organism to organism.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Incorrect Example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Food webs show overlapping food chains.  </a:t>
            </a:r>
            <a:r>
              <a:rPr lang="en-US" dirty="0" err="1" smtClean="0"/>
              <a:t>Heterotrophs</a:t>
            </a:r>
            <a:r>
              <a:rPr lang="en-US" dirty="0" smtClean="0"/>
              <a:t> must eat </a:t>
            </a:r>
            <a:r>
              <a:rPr lang="en-US" dirty="0" err="1" smtClean="0"/>
              <a:t>autotrophs</a:t>
            </a:r>
            <a:r>
              <a:rPr lang="en-US" dirty="0" smtClean="0"/>
              <a:t> to obtain food energy.  Organisms are classified by their energy roles in the ecosystem and make up food chains.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47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5:  Write your summary in one paragraph.</a:t>
            </a:r>
          </a:p>
          <a:p>
            <a:r>
              <a:rPr lang="en-US" dirty="0" smtClean="0"/>
              <a:t>Step 6: Edit (revise and proofread) your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Instruction:  A Three-step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i="1" dirty="0" smtClean="0"/>
              <a:t>I Do</a:t>
            </a:r>
          </a:p>
          <a:p>
            <a:pPr algn="ctr">
              <a:buNone/>
            </a:pPr>
            <a:r>
              <a:rPr lang="en-US" dirty="0" smtClean="0"/>
              <a:t>Model/think aloud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WE Do</a:t>
            </a:r>
          </a:p>
          <a:p>
            <a:pPr algn="ctr">
              <a:buNone/>
            </a:pPr>
            <a:r>
              <a:rPr lang="en-US" dirty="0" smtClean="0"/>
              <a:t>Guided practice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YOU Do</a:t>
            </a:r>
          </a:p>
          <a:p>
            <a:pPr algn="ctr">
              <a:buNone/>
            </a:pPr>
            <a:r>
              <a:rPr lang="en-US" dirty="0" smtClean="0"/>
              <a:t>Monitored independent 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Supporting Comprehension by Identifying Main Ideas During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Actively taking notes helps students be more attentive, think about the information they are learning, and commit ideas to memory. </a:t>
            </a:r>
          </a:p>
          <a:p>
            <a:pPr lvl="1" algn="r">
              <a:buNone/>
            </a:pPr>
            <a:endParaRPr lang="en-US" dirty="0" smtClean="0"/>
          </a:p>
          <a:p>
            <a:pPr lvl="1" algn="r">
              <a:buNone/>
            </a:pPr>
            <a:r>
              <a:rPr lang="en-US" sz="2000" dirty="0" smtClean="0"/>
              <a:t>(</a:t>
            </a:r>
            <a:r>
              <a:rPr lang="en-US" sz="2000" i="1" dirty="0" smtClean="0"/>
              <a:t>Anderson &amp; </a:t>
            </a:r>
            <a:r>
              <a:rPr lang="en-US" sz="2000" i="1" dirty="0" err="1" smtClean="0"/>
              <a:t>Armbruster</a:t>
            </a:r>
            <a:r>
              <a:rPr lang="en-US" sz="2000" i="1" dirty="0" smtClean="0"/>
              <a:t>, 1986;</a:t>
            </a:r>
            <a:r>
              <a:rPr lang="en-US" sz="2000" dirty="0" smtClean="0"/>
              <a:t> </a:t>
            </a:r>
            <a:r>
              <a:rPr lang="en-US" sz="2000" i="1" dirty="0" err="1" smtClean="0"/>
              <a:t>Kiewra</a:t>
            </a:r>
            <a:r>
              <a:rPr lang="en-US" sz="2000" i="1" dirty="0" smtClean="0"/>
              <a:t>, 1985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Supporting Comprehension by Identifying Main Ideas During Reading (cont.)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expert readers must rely on strategies to construct main ideas when text information is difficult or unfamiliar.</a:t>
            </a:r>
          </a:p>
          <a:p>
            <a:r>
              <a:rPr lang="en-US" dirty="0" smtClean="0"/>
              <a:t>Adolescent students who are directly and explicitly taught strategies for identifying the main idea of a passage have increased </a:t>
            </a:r>
            <a:r>
              <a:rPr lang="en-US" smtClean="0"/>
              <a:t>reading comprehension.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Phase: I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Record the title/topic and the page numbers for the chapter or section.</a:t>
            </a:r>
          </a:p>
          <a:p>
            <a:r>
              <a:rPr lang="en-US" dirty="0" smtClean="0"/>
              <a:t>State the primary focus of the chapter or section and explain how it connects to students’ prior learning.</a:t>
            </a:r>
          </a:p>
          <a:p>
            <a:r>
              <a:rPr lang="en-US" dirty="0" smtClean="0"/>
              <a:t>“Think aloud” as you look at the title, page numbers, and headings/terms/graphs/tables/pictures.</a:t>
            </a:r>
          </a:p>
          <a:p>
            <a:r>
              <a:rPr lang="en-US" dirty="0" smtClean="0"/>
              <a:t>Identify the main ideas of each paragraph.</a:t>
            </a:r>
          </a:p>
          <a:p>
            <a:r>
              <a:rPr lang="en-US" dirty="0" smtClean="0"/>
              <a:t>Record important details related to the main ideas.</a:t>
            </a:r>
          </a:p>
          <a:p>
            <a:r>
              <a:rPr lang="en-US" dirty="0" smtClean="0"/>
              <a:t>Compose a main idea of the section statement.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Main Idea:  </a:t>
            </a:r>
            <a:br>
              <a:rPr lang="en-US" dirty="0" smtClean="0"/>
            </a:br>
            <a:r>
              <a:rPr lang="en-US" dirty="0" smtClean="0"/>
              <a:t>Modeling Phase: I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Explain the purpose of identifying the main idea.</a:t>
            </a:r>
          </a:p>
          <a:p>
            <a:pPr lvl="1"/>
            <a:r>
              <a:rPr lang="en-US" dirty="0" smtClean="0"/>
              <a:t>Make sure you understand what you are reading.</a:t>
            </a:r>
          </a:p>
          <a:p>
            <a:pPr lvl="1"/>
            <a:r>
              <a:rPr lang="en-US" dirty="0" smtClean="0"/>
              <a:t>Think about the information.</a:t>
            </a:r>
          </a:p>
          <a:p>
            <a:pPr lvl="1"/>
            <a:r>
              <a:rPr lang="en-US" dirty="0" smtClean="0"/>
              <a:t>Help yourself remember important information later.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Remind students of the primary focus for the chapter/section and how it connects to their prior learning.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Read a paragraph of the text.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When first introducing the routine for identifying the main idea, it is important to work with only one paragraph at a time.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Main Idea: </a:t>
            </a:r>
            <a:br>
              <a:rPr lang="en-US" dirty="0" smtClean="0"/>
            </a:br>
            <a:r>
              <a:rPr lang="en-US" dirty="0" smtClean="0"/>
              <a:t>Modeling Phase:  I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Explain that you will identify the main idea of the paragraph using the Get the Gist routine.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the “who” or “what”: the person, place, or thing that is the topic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Tell the most important information about the “who” or “what.”</a:t>
            </a:r>
          </a:p>
          <a:p>
            <a:pPr marL="914400" lvl="1" indent="-514350">
              <a:buNone/>
            </a:pPr>
            <a:r>
              <a:rPr lang="en-US" dirty="0" smtClean="0"/>
              <a:t>-Has what?</a:t>
            </a:r>
          </a:p>
          <a:p>
            <a:pPr marL="914400" lvl="1" indent="-514350">
              <a:buNone/>
            </a:pPr>
            <a:r>
              <a:rPr lang="en-US" dirty="0" smtClean="0"/>
              <a:t>-Is what?</a:t>
            </a:r>
          </a:p>
          <a:p>
            <a:pPr marL="914400" lvl="1" indent="-514350">
              <a:buNone/>
            </a:pPr>
            <a:r>
              <a:rPr lang="en-US" dirty="0" smtClean="0"/>
              <a:t>-Does what?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Say it in 10 words or less.  Must be a complete sentence.</a:t>
            </a:r>
          </a:p>
          <a:p>
            <a:pPr marL="914400" lvl="1" indent="-514350">
              <a:buNone/>
            </a:pPr>
            <a:endParaRPr lang="en-US" dirty="0" smtClean="0"/>
          </a:p>
          <a:p>
            <a:pPr marL="914400" lvl="1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Main Idea: </a:t>
            </a:r>
            <a:br>
              <a:rPr lang="en-US" dirty="0" smtClean="0"/>
            </a:br>
            <a:r>
              <a:rPr lang="en-US" dirty="0" smtClean="0"/>
              <a:t>Modeling Phase: I Do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North America		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Incorrect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What caused North America to be difficult for people to reach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716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Step 1:  Name the “who” or “what” of the paragraph in as few words as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</TotalTime>
  <Words>1310</Words>
  <Application>Microsoft Office PowerPoint</Application>
  <PresentationFormat>On-screen Show (4:3)</PresentationFormat>
  <Paragraphs>224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TALA:  Note Taking Strategy</vt:lpstr>
      <vt:lpstr>Outcomes</vt:lpstr>
      <vt:lpstr>Explicit Instruction:  A Three-step Process</vt:lpstr>
      <vt:lpstr>Supporting Comprehension by Identifying Main Ideas During Reading</vt:lpstr>
      <vt:lpstr>Supporting Comprehension by Identifying Main Ideas During Reading (cont.)</vt:lpstr>
      <vt:lpstr>Modeling Phase: I Do</vt:lpstr>
      <vt:lpstr>Main Idea:   Modeling Phase: I Do</vt:lpstr>
      <vt:lpstr>Main Idea:  Modeling Phase:  I Do</vt:lpstr>
      <vt:lpstr>Main Idea:  Modeling Phase: I Do</vt:lpstr>
      <vt:lpstr>Main Idea:  Modeling Phase: I Do</vt:lpstr>
      <vt:lpstr>Main Idea:  Modeling Phase: I Do</vt:lpstr>
      <vt:lpstr>Main Idea:   Modeling Phase: I Do</vt:lpstr>
      <vt:lpstr>Main Idea:   Teacher-assisted Phase: We Do</vt:lpstr>
      <vt:lpstr>Main Idea:   Independent Practice: You Do</vt:lpstr>
      <vt:lpstr>The Benefits of Explicit Instruction in Summarization</vt:lpstr>
      <vt:lpstr>Summary vs. Main Idea of the Passage</vt:lpstr>
      <vt:lpstr>Summarization Instructional Routine</vt:lpstr>
      <vt:lpstr>Summarization:   Modeling Phase: I Do</vt:lpstr>
      <vt:lpstr>Summarization:  Modeling Phase: I Do</vt:lpstr>
      <vt:lpstr>Summarization:   Modeling Phase:  I Do</vt:lpstr>
      <vt:lpstr>Summarization:   Modeling Phase: I Do</vt:lpstr>
      <vt:lpstr>Summarization:   Modeling Phase: I Do</vt:lpstr>
      <vt:lpstr>Summarization:   Modeling Phase: I Do</vt:lpstr>
    </vt:vector>
  </TitlesOfParts>
  <Company>Brownsville I.S.D.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almasanchez</dc:creator>
  <cp:lastModifiedBy>almasanchez</cp:lastModifiedBy>
  <cp:revision>90</cp:revision>
  <dcterms:created xsi:type="dcterms:W3CDTF">2012-10-01T17:59:00Z</dcterms:created>
  <dcterms:modified xsi:type="dcterms:W3CDTF">2012-11-08T15:13:53Z</dcterms:modified>
</cp:coreProperties>
</file>