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DA7DC9-F4BA-4BB8-B936-3A0FD11AF11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5DDC57-24C4-4399-A457-3BD296A4E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D6ECD6-4E7B-476E-A051-90B3BA659A55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8CC3F0-0352-4B62-90E7-BF8980667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instruction-teacher</a:t>
            </a:r>
            <a:r>
              <a:rPr lang="en-US" baseline="0" dirty="0" smtClean="0"/>
              <a:t> focused and in small groups, broken up by chunks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CC3F0-0352-4B62-90E7-BF89806675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3A01-AB35-4D11-80E3-83A1999E5F6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0C92-C7AB-4679-9B95-789390D58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3A01-AB35-4D11-80E3-83A1999E5F6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0C92-C7AB-4679-9B95-789390D58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3A01-AB35-4D11-80E3-83A1999E5F6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0C92-C7AB-4679-9B95-789390D58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3A01-AB35-4D11-80E3-83A1999E5F6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0C92-C7AB-4679-9B95-789390D58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3A01-AB35-4D11-80E3-83A1999E5F6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0C92-C7AB-4679-9B95-789390D58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3A01-AB35-4D11-80E3-83A1999E5F6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0C92-C7AB-4679-9B95-789390D58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3A01-AB35-4D11-80E3-83A1999E5F6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0C92-C7AB-4679-9B95-789390D58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3A01-AB35-4D11-80E3-83A1999E5F6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0C92-C7AB-4679-9B95-789390D58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3A01-AB35-4D11-80E3-83A1999E5F6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0C92-C7AB-4679-9B95-789390D58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3A01-AB35-4D11-80E3-83A1999E5F6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0C92-C7AB-4679-9B95-789390D58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3A01-AB35-4D11-80E3-83A1999E5F6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0C92-C7AB-4679-9B95-789390D58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83A01-AB35-4D11-80E3-83A1999E5F6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00C92-C7AB-4679-9B95-789390D58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TALA Strategy:  </a:t>
            </a:r>
            <a:r>
              <a:rPr lang="en-US" dirty="0" err="1" smtClean="0"/>
              <a:t>Frayer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  Alma Sanchez</a:t>
            </a:r>
          </a:p>
          <a:p>
            <a:r>
              <a:rPr lang="en-US" dirty="0" smtClean="0"/>
              <a:t>TLI Teacher Specialist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Frayer</a:t>
            </a:r>
            <a:r>
              <a:rPr lang="en-US" dirty="0" smtClean="0"/>
              <a:t> Model: Math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286000"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 closed,</a:t>
                      </a:r>
                      <a:r>
                        <a:rPr lang="en-US" baseline="0" dirty="0" smtClean="0"/>
                        <a:t> plane figure made up of three or more line segments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Characteristics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Closed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Made of line segments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Three or more sides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Two-dimensional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Square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Pentagon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Parallelogram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Quadrilateral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Rhombus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Irregular nonagon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Nonexamples</a:t>
                      </a:r>
                      <a:endParaRPr lang="en-US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Ray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Oval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Pyramid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Cylinder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Disk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429000" y="3505200"/>
            <a:ext cx="2209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polygon</a:t>
            </a: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>
            <a:off x="3657600" y="5943600"/>
            <a:ext cx="381000" cy="381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/>
          <p:cNvSpPr/>
          <p:nvPr/>
        </p:nvSpPr>
        <p:spPr>
          <a:xfrm>
            <a:off x="2743200" y="5943600"/>
            <a:ext cx="533400" cy="3810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gular Pentagon 7"/>
          <p:cNvSpPr/>
          <p:nvPr/>
        </p:nvSpPr>
        <p:spPr>
          <a:xfrm>
            <a:off x="1981200" y="5867400"/>
            <a:ext cx="457200" cy="4572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57800" y="5791200"/>
            <a:ext cx="762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Magnetic Disk 10"/>
          <p:cNvSpPr/>
          <p:nvPr/>
        </p:nvSpPr>
        <p:spPr>
          <a:xfrm>
            <a:off x="6477000" y="5562600"/>
            <a:ext cx="609600" cy="533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>
            <a:off x="7543800" y="5638800"/>
            <a:ext cx="838200" cy="762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6819900" y="51435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Frayer</a:t>
            </a:r>
            <a:r>
              <a:rPr lang="en-US" dirty="0" smtClean="0"/>
              <a:t> Model: Science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286000"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 characteristic of matter that can be seen, felt, heard, smelled, or tasted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Characteristics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Can be measured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Describes an object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Information that can be observed without changing the matter into something else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Color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Texture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State (solid, liquid, gas)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Boiling point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Odor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Nonexamples</a:t>
                      </a:r>
                      <a:endParaRPr lang="en-US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way a material behaves in a chemical reaction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Chemical properties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Can be observed only when one substance changes into a different substance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flammability</a:t>
                      </a:r>
                      <a:endParaRPr lang="en-US" dirty="0" smtClean="0"/>
                    </a:p>
                    <a:p>
                      <a:pPr algn="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429000" y="3505200"/>
            <a:ext cx="2209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property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Frayer</a:t>
            </a:r>
            <a:r>
              <a:rPr lang="en-US" dirty="0" smtClean="0"/>
              <a:t> Model: Social Studies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286000"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People moving from one</a:t>
                      </a:r>
                      <a:r>
                        <a:rPr lang="en-US" baseline="0" dirty="0" smtClean="0"/>
                        <a:t> place, region, or country to another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Characteristics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Involves a major</a:t>
                      </a:r>
                      <a:r>
                        <a:rPr lang="en-US" sz="1400" baseline="0" dirty="0" smtClean="0"/>
                        <a:t> change (long distance or large group)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Could be forced by natural disaster, economy, warfare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Could be a choice because someone wants a different climate, job, or school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Permanent or semi-permanent not temporary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Move</a:t>
                      </a:r>
                      <a:r>
                        <a:rPr lang="en-US" baseline="0" dirty="0" smtClean="0"/>
                        <a:t> from Dar el Salam in Tanzania to </a:t>
                      </a:r>
                      <a:r>
                        <a:rPr lang="en-US" baseline="0" dirty="0" err="1" smtClean="0"/>
                        <a:t>Zanzibir</a:t>
                      </a: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People many years ago walking/floating across the Bering Strait from Russia to North America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People moving from rural areas in the southern United States to cities in the North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Nonexamples</a:t>
                      </a:r>
                      <a:endParaRPr lang="en-US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People staying in one place all their lives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Geese</a:t>
                      </a:r>
                      <a:r>
                        <a:rPr lang="en-US" baseline="0" dirty="0" smtClean="0"/>
                        <a:t> flying form Canada to Mexico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Someone from El </a:t>
                      </a:r>
                      <a:r>
                        <a:rPr lang="en-US" baseline="0" dirty="0" err="1" smtClean="0"/>
                        <a:t>paso</a:t>
                      </a:r>
                      <a:r>
                        <a:rPr lang="en-US" baseline="0" dirty="0" smtClean="0"/>
                        <a:t>, Texas, going Juarez, Mexico, for the day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Driving from a home in the suburbs to a job in the city</a:t>
                      </a:r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429000" y="3505200"/>
            <a:ext cx="2209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Human migration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Frayer</a:t>
            </a:r>
            <a:r>
              <a:rPr lang="en-US" dirty="0" smtClean="0"/>
              <a:t> Model: Modified for Special Populations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286000"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Any living things that are not a plant or a human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Sentence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The animal walked</a:t>
                      </a:r>
                      <a:r>
                        <a:rPr lang="en-US" sz="1600" baseline="0" dirty="0" smtClean="0"/>
                        <a:t> across the field.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Synonym/Antonym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Pig/</a:t>
                      </a:r>
                      <a:r>
                        <a:rPr lang="en-US" dirty="0" err="1" smtClean="0"/>
                        <a:t>cerdo</a:t>
                      </a:r>
                      <a:endParaRPr lang="en-US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Plant/</a:t>
                      </a:r>
                      <a:r>
                        <a:rPr lang="en-US" dirty="0" err="1" smtClean="0"/>
                        <a:t>planta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Picture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429000" y="3505200"/>
            <a:ext cx="2209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Animals/</a:t>
            </a:r>
            <a:r>
              <a:rPr lang="en-US" sz="1400" dirty="0" err="1" smtClean="0"/>
              <a:t>animales</a:t>
            </a:r>
            <a:endParaRPr lang="en-US" sz="1400" dirty="0"/>
          </a:p>
        </p:txBody>
      </p:sp>
      <p:pic>
        <p:nvPicPr>
          <p:cNvPr id="1026" name="Picture 2" descr="http://www.curiosoft.com/images/AnimalJigsawScreenshots/animal-games-jigsaw-puzzles-screenshots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267200"/>
            <a:ext cx="2540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Web Sites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Student –friendly definitions</a:t>
            </a:r>
          </a:p>
          <a:p>
            <a:pPr>
              <a:buNone/>
            </a:pPr>
            <a:r>
              <a:rPr lang="en-US" sz="2000" dirty="0" smtClean="0"/>
              <a:t>http://www.oup.com/elt/catalogue/teachersites/oald7/?cc=global</a:t>
            </a:r>
          </a:p>
          <a:p>
            <a:pPr lvl="0"/>
            <a:r>
              <a:rPr lang="en-US" b="1" dirty="0">
                <a:solidFill>
                  <a:prstClr val="white"/>
                </a:solidFill>
              </a:rPr>
              <a:t>Idioms</a:t>
            </a:r>
          </a:p>
          <a:p>
            <a:pPr lvl="0">
              <a:buNone/>
            </a:pPr>
            <a:r>
              <a:rPr lang="en-US" sz="2000" dirty="0">
                <a:solidFill>
                  <a:prstClr val="white"/>
                </a:solidFill>
              </a:rPr>
              <a:t>http://</a:t>
            </a:r>
            <a:r>
              <a:rPr lang="en-US" sz="2000" dirty="0" smtClean="0">
                <a:solidFill>
                  <a:prstClr val="white"/>
                </a:solidFill>
              </a:rPr>
              <a:t>dictionary.cambridge.org/results.asp?dict=A</a:t>
            </a:r>
          </a:p>
          <a:p>
            <a:pPr lvl="0"/>
            <a:r>
              <a:rPr lang="en-US" b="1" dirty="0">
                <a:solidFill>
                  <a:prstClr val="white"/>
                </a:solidFill>
              </a:rPr>
              <a:t>Math terms</a:t>
            </a:r>
          </a:p>
          <a:p>
            <a:pPr lvl="0">
              <a:buNone/>
            </a:pPr>
            <a:r>
              <a:rPr lang="en-US" sz="2000" dirty="0">
                <a:solidFill>
                  <a:prstClr val="white"/>
                </a:solidFill>
              </a:rPr>
              <a:t>http://www.mathwords.com/</a:t>
            </a:r>
          </a:p>
          <a:p>
            <a:pPr lvl="0">
              <a:buNone/>
            </a:pPr>
            <a:endParaRPr lang="en-US" sz="2000" dirty="0">
              <a:solidFill>
                <a:prstClr val="white"/>
              </a:solidFill>
            </a:endParaRP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Learn how to choose words for use of the </a:t>
            </a:r>
            <a:r>
              <a:rPr lang="en-US" dirty="0" err="1" smtClean="0"/>
              <a:t>Frayer</a:t>
            </a:r>
            <a:r>
              <a:rPr lang="en-US" dirty="0" smtClean="0"/>
              <a:t> model</a:t>
            </a:r>
          </a:p>
          <a:p>
            <a:r>
              <a:rPr lang="en-US" dirty="0" smtClean="0"/>
              <a:t>Learn how to plan for vocabulary instruction</a:t>
            </a:r>
          </a:p>
          <a:p>
            <a:r>
              <a:rPr lang="en-US" dirty="0" smtClean="0"/>
              <a:t>Understand the importance of quick and accurate word recognition</a:t>
            </a:r>
          </a:p>
          <a:p>
            <a:r>
              <a:rPr lang="en-US" dirty="0" smtClean="0"/>
              <a:t>Learn how to make definitions useful to students</a:t>
            </a:r>
          </a:p>
          <a:p>
            <a:r>
              <a:rPr lang="en-US" dirty="0" smtClean="0"/>
              <a:t>Learn the routine in teaching new vocabulary words to students.</a:t>
            </a:r>
          </a:p>
          <a:p>
            <a:r>
              <a:rPr lang="en-US" dirty="0" smtClean="0"/>
              <a:t>Learn how to modify </a:t>
            </a:r>
            <a:r>
              <a:rPr lang="en-US" dirty="0" err="1" smtClean="0"/>
              <a:t>frayer</a:t>
            </a:r>
            <a:r>
              <a:rPr lang="en-US" dirty="0" smtClean="0"/>
              <a:t> model for common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Words Should Be Taught?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Students need to learn about 3,000-4,000 words per year to maintain average vocabulary growth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(Baumann &amp; </a:t>
            </a:r>
            <a:r>
              <a:rPr lang="en-US" dirty="0" err="1" smtClean="0"/>
              <a:t>Kame’enui</a:t>
            </a:r>
            <a:r>
              <a:rPr lang="en-US" dirty="0" smtClean="0"/>
              <a:t>, 2004)</a:t>
            </a:r>
          </a:p>
          <a:p>
            <a:r>
              <a:rPr lang="en-US" dirty="0" smtClean="0"/>
              <a:t>Many students with low vocabularies need to learn more words to make progress toward catching up with their peers.</a:t>
            </a:r>
          </a:p>
          <a:p>
            <a:r>
              <a:rPr lang="en-US" b="1" dirty="0" smtClean="0"/>
              <a:t>Students must learn through direct instruction and incidentally through exposure and wide reading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deciding whether to use the expanded instructional routine, consider whether the word is:</a:t>
            </a:r>
          </a:p>
          <a:p>
            <a:pPr lvl="1"/>
            <a:r>
              <a:rPr lang="en-US" dirty="0" smtClean="0"/>
              <a:t>Critically important for comprehension</a:t>
            </a:r>
          </a:p>
          <a:p>
            <a:pPr lvl="1"/>
            <a:r>
              <a:rPr lang="en-US" dirty="0" smtClean="0"/>
              <a:t>Frequently encountered</a:t>
            </a:r>
          </a:p>
          <a:p>
            <a:pPr lvl="1"/>
            <a:r>
              <a:rPr lang="en-US" dirty="0" smtClean="0"/>
              <a:t>A multiple-meaning word defined differently in other contexts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Importance of Quick and Accurate Word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Fluent reading (quick, smooth, accurate reading) depends on recognizing many words immediately “at sight” and efficiently identifying unfamiliar words.</a:t>
            </a:r>
          </a:p>
          <a:p>
            <a:pPr lvl="8">
              <a:buNone/>
            </a:pPr>
            <a:r>
              <a:rPr lang="en-US" dirty="0" smtClean="0"/>
              <a:t>(</a:t>
            </a:r>
            <a:r>
              <a:rPr lang="en-US" dirty="0" err="1" smtClean="0"/>
              <a:t>Torgesen</a:t>
            </a:r>
            <a:r>
              <a:rPr lang="en-US" dirty="0" smtClean="0"/>
              <a:t> et al., 2003)</a:t>
            </a:r>
          </a:p>
          <a:p>
            <a:pPr lvl="0"/>
            <a:r>
              <a:rPr lang="en-US" dirty="0"/>
              <a:t>Poorly developed word recognition skills, and a resulting lack of reading fluency, are among the greatest sources of reading challenges</a:t>
            </a:r>
            <a:r>
              <a:rPr lang="en-US" dirty="0" smtClean="0"/>
              <a:t>.</a:t>
            </a:r>
          </a:p>
          <a:p>
            <a:pPr lvl="8">
              <a:buNone/>
            </a:pPr>
            <a:r>
              <a:rPr lang="en-US" dirty="0" smtClean="0"/>
              <a:t>(</a:t>
            </a:r>
            <a:r>
              <a:rPr lang="en-US" dirty="0" err="1" smtClean="0"/>
              <a:t>Rasinski</a:t>
            </a:r>
            <a:r>
              <a:rPr lang="en-US" dirty="0" smtClean="0"/>
              <a:t> &amp; </a:t>
            </a:r>
            <a:r>
              <a:rPr lang="en-US" dirty="0" err="1" smtClean="0"/>
              <a:t>Padak</a:t>
            </a:r>
            <a:r>
              <a:rPr lang="en-US" dirty="0" smtClean="0"/>
              <a:t>, 1998; </a:t>
            </a:r>
            <a:r>
              <a:rPr lang="en-US" dirty="0" err="1" smtClean="0"/>
              <a:t>Torgesen</a:t>
            </a:r>
            <a:r>
              <a:rPr lang="en-US" dirty="0" smtClean="0"/>
              <a:t> et al., 2003)</a:t>
            </a:r>
          </a:p>
          <a:p>
            <a:pPr lvl="0"/>
            <a:r>
              <a:rPr lang="en-US" sz="2900" dirty="0"/>
              <a:t>Concentrating on identifying words reduces the amount of concentration that can be devoted to comprehension.</a:t>
            </a:r>
          </a:p>
          <a:p>
            <a:pPr lvl="8">
              <a:buNone/>
            </a:pPr>
            <a:r>
              <a:rPr lang="en-US" dirty="0" smtClean="0"/>
              <a:t>(National Institute of Child Health and Human Development, 2000; Samuels, 2002)</a:t>
            </a:r>
            <a:endParaRPr lang="en-US" dirty="0"/>
          </a:p>
          <a:p>
            <a:pPr lvl="8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Definitions Useful to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Looking up words in the dictionary is not effective for helping students learn new words.</a:t>
            </a:r>
          </a:p>
          <a:p>
            <a:pPr lvl="8">
              <a:buNone/>
            </a:pPr>
            <a:r>
              <a:rPr lang="en-US" dirty="0" smtClean="0"/>
              <a:t>(Scott &amp; Nagy, 1997)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		</a:t>
            </a:r>
          </a:p>
          <a:p>
            <a:r>
              <a:rPr lang="en-US" dirty="0" smtClean="0"/>
              <a:t>Teaching students only formal definitions does not significantly or reliably improve comprehension.</a:t>
            </a:r>
          </a:p>
          <a:p>
            <a:pPr lvl="8">
              <a:buNone/>
            </a:pPr>
            <a:r>
              <a:rPr lang="en-US" dirty="0" smtClean="0"/>
              <a:t>(Baumann &amp; </a:t>
            </a:r>
            <a:r>
              <a:rPr lang="en-US" dirty="0" err="1" smtClean="0"/>
              <a:t>Kame’enui</a:t>
            </a:r>
            <a:r>
              <a:rPr lang="en-US" dirty="0" smtClean="0"/>
              <a:t>, 1991; Stahl &amp; Fairbanks, 1986)</a:t>
            </a:r>
          </a:p>
          <a:p>
            <a:r>
              <a:rPr lang="en-US" dirty="0" smtClean="0"/>
              <a:t>It is more useful to explain the vocabulary words in simplified, natural English terms </a:t>
            </a:r>
            <a:r>
              <a:rPr lang="en-US" b="1" dirty="0" smtClean="0"/>
              <a:t>before </a:t>
            </a:r>
            <a:r>
              <a:rPr lang="en-US" dirty="0" smtClean="0"/>
              <a:t>a reading…</a:t>
            </a:r>
          </a:p>
          <a:p>
            <a:pPr lvl="8">
              <a:buNone/>
            </a:pPr>
            <a:r>
              <a:rPr lang="en-US" dirty="0" smtClean="0"/>
              <a:t>(Beck, </a:t>
            </a:r>
            <a:r>
              <a:rPr lang="en-US" dirty="0" err="1" smtClean="0"/>
              <a:t>McKeown</a:t>
            </a:r>
            <a:r>
              <a:rPr lang="en-US" dirty="0" smtClean="0"/>
              <a:t>, &amp; </a:t>
            </a:r>
            <a:r>
              <a:rPr lang="en-US" dirty="0" err="1" smtClean="0"/>
              <a:t>Kucan</a:t>
            </a:r>
            <a:r>
              <a:rPr lang="en-US" dirty="0" smtClean="0"/>
              <a:t>, 2002)</a:t>
            </a:r>
          </a:p>
          <a:p>
            <a:r>
              <a:rPr lang="en-US" dirty="0" smtClean="0"/>
              <a:t>…and to use formal dictionary definitions </a:t>
            </a:r>
            <a:r>
              <a:rPr lang="en-US" b="1" dirty="0" smtClean="0"/>
              <a:t>after </a:t>
            </a:r>
            <a:r>
              <a:rPr lang="en-US" dirty="0" smtClean="0"/>
              <a:t> the word has been encountered in text.</a:t>
            </a:r>
          </a:p>
          <a:p>
            <a:pPr lvl="8">
              <a:buNone/>
            </a:pPr>
            <a:r>
              <a:rPr lang="en-US" dirty="0" smtClean="0"/>
              <a:t>(</a:t>
            </a:r>
            <a:r>
              <a:rPr lang="en-US" dirty="0" err="1" smtClean="0"/>
              <a:t>Nist</a:t>
            </a:r>
            <a:r>
              <a:rPr lang="en-US" dirty="0" smtClean="0"/>
              <a:t> &amp; </a:t>
            </a:r>
            <a:r>
              <a:rPr lang="en-US" dirty="0" err="1" smtClean="0"/>
              <a:t>Olejnik</a:t>
            </a:r>
            <a:r>
              <a:rPr lang="en-US" dirty="0" smtClean="0"/>
              <a:t>, 1995)</a:t>
            </a:r>
          </a:p>
          <a:p>
            <a:pPr lvl="8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Routine in Teaching New Vocabulary Words to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the words to teach</a:t>
            </a:r>
          </a:p>
          <a:p>
            <a:pPr marL="914400" lvl="1" indent="-514350"/>
            <a:r>
              <a:rPr lang="en-US" dirty="0" smtClean="0"/>
              <a:t>Select words for your unit that will be taught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Pronouncing and defining the words</a:t>
            </a:r>
          </a:p>
          <a:p>
            <a:pPr marL="914400" lvl="1" indent="-514350"/>
            <a:r>
              <a:rPr lang="en-US" dirty="0" smtClean="0"/>
              <a:t>Pronounce the word for the student(s) and have them repeat the pronunciation with you</a:t>
            </a:r>
          </a:p>
          <a:p>
            <a:pPr marL="914400" lvl="1" indent="-514350"/>
            <a:r>
              <a:rPr lang="en-US" dirty="0" smtClean="0"/>
              <a:t>Provide a student friendly definition of the word and check for understanding (some words may be cognates)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Generating examples and </a:t>
            </a:r>
            <a:r>
              <a:rPr lang="en-US" dirty="0" err="1" smtClean="0"/>
              <a:t>nonexamples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Examples and </a:t>
            </a:r>
            <a:r>
              <a:rPr lang="en-US" dirty="0" err="1" smtClean="0"/>
              <a:t>Nonexamples</a:t>
            </a:r>
            <a:r>
              <a:rPr lang="en-US" dirty="0" smtClean="0"/>
              <a:t> Useful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Closely related to topic and characteristics</a:t>
            </a:r>
          </a:p>
          <a:p>
            <a:r>
              <a:rPr lang="en-US" dirty="0" smtClean="0"/>
              <a:t>Synonyms and antonyms</a:t>
            </a:r>
          </a:p>
          <a:p>
            <a:r>
              <a:rPr lang="en-US" dirty="0" smtClean="0"/>
              <a:t>Concrete</a:t>
            </a:r>
          </a:p>
          <a:p>
            <a:r>
              <a:rPr lang="en-US" dirty="0" smtClean="0"/>
              <a:t>Personally or culturally relevant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Frayer</a:t>
            </a:r>
            <a:r>
              <a:rPr lang="en-US" dirty="0" smtClean="0"/>
              <a:t> Model: Language Arts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286000"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 writer’s account</a:t>
                      </a:r>
                      <a:r>
                        <a:rPr lang="en-US" baseline="0" dirty="0" smtClean="0"/>
                        <a:t> or memories of true events in his or her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Characteristics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Does not always tell about a person’s entire life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Includes one or more </a:t>
                      </a:r>
                      <a:r>
                        <a:rPr lang="en-US" sz="1600" dirty="0" err="1" smtClean="0"/>
                        <a:t>lifechanging</a:t>
                      </a:r>
                      <a:r>
                        <a:rPr lang="en-US" sz="1600" dirty="0" smtClean="0"/>
                        <a:t> events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Usually told in the 1</a:t>
                      </a:r>
                      <a:r>
                        <a:rPr lang="en-US" sz="1600" baseline="30000" dirty="0" smtClean="0"/>
                        <a:t>st</a:t>
                      </a:r>
                      <a:r>
                        <a:rPr lang="en-US" sz="1600" dirty="0" smtClean="0"/>
                        <a:t> person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600" dirty="0" err="1" smtClean="0"/>
                        <a:t>Nonficiton</a:t>
                      </a:r>
                      <a:endParaRPr lang="en-US" sz="160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type of autobiography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 short story about the day I broke my arm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 book the</a:t>
                      </a:r>
                      <a:r>
                        <a:rPr lang="en-US" baseline="0" dirty="0" smtClean="0"/>
                        <a:t> President of the United States writes about how he dealt with a national crisis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A diary kept by a child living in a war zone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Nonexamples</a:t>
                      </a:r>
                      <a:endParaRPr lang="en-US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short story about turning into a superhero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A book an author writes about how well the President handled a national crisis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A fictional diary of a teenager who is having trouble at school</a:t>
                      </a:r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429000" y="3505200"/>
            <a:ext cx="2209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802</Words>
  <Application>Microsoft Office PowerPoint</Application>
  <PresentationFormat>On-screen Show (4:3)</PresentationFormat>
  <Paragraphs>157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TALA Strategy:  Frayer Model</vt:lpstr>
      <vt:lpstr>Outcomes</vt:lpstr>
      <vt:lpstr>How Many Words Should Be Taught?</vt:lpstr>
      <vt:lpstr>Planning for Vocabulary</vt:lpstr>
      <vt:lpstr>The Importance of Quick and Accurate Word Recognition</vt:lpstr>
      <vt:lpstr>Making Definitions Useful to Students</vt:lpstr>
      <vt:lpstr>Routine in Teaching New Vocabulary Words to Students</vt:lpstr>
      <vt:lpstr>Making Examples and Nonexamples Useful</vt:lpstr>
      <vt:lpstr>Frayer Model: Language Arts</vt:lpstr>
      <vt:lpstr>Frayer Model: Math</vt:lpstr>
      <vt:lpstr>Frayer Model: Science</vt:lpstr>
      <vt:lpstr>Frayer Model: Social Studies</vt:lpstr>
      <vt:lpstr>Frayer Model: Modified for Special Populations</vt:lpstr>
      <vt:lpstr>Useful Web Sites </vt:lpstr>
    </vt:vector>
  </TitlesOfParts>
  <Company>Brownsville I.S.D.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TALA Strategy:  Frayer Model</dc:title>
  <dc:creator>almasanchez</dc:creator>
  <cp:lastModifiedBy>almasanchez</cp:lastModifiedBy>
  <cp:revision>23</cp:revision>
  <dcterms:created xsi:type="dcterms:W3CDTF">2012-09-12T12:32:24Z</dcterms:created>
  <dcterms:modified xsi:type="dcterms:W3CDTF">2012-09-18T19:49:58Z</dcterms:modified>
</cp:coreProperties>
</file>