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39"/>
  </p:notesMasterIdLst>
  <p:handoutMasterIdLst>
    <p:handoutMasterId r:id="rId40"/>
  </p:handoutMasterIdLst>
  <p:sldIdLst>
    <p:sldId id="256" r:id="rId2"/>
    <p:sldId id="443" r:id="rId3"/>
    <p:sldId id="419" r:id="rId4"/>
    <p:sldId id="379" r:id="rId5"/>
    <p:sldId id="421" r:id="rId6"/>
    <p:sldId id="434" r:id="rId7"/>
    <p:sldId id="427" r:id="rId8"/>
    <p:sldId id="435" r:id="rId9"/>
    <p:sldId id="382" r:id="rId10"/>
    <p:sldId id="383" r:id="rId11"/>
    <p:sldId id="428" r:id="rId12"/>
    <p:sldId id="429" r:id="rId13"/>
    <p:sldId id="430" r:id="rId14"/>
    <p:sldId id="431" r:id="rId15"/>
    <p:sldId id="432" r:id="rId16"/>
    <p:sldId id="442" r:id="rId17"/>
    <p:sldId id="388" r:id="rId18"/>
    <p:sldId id="389" r:id="rId19"/>
    <p:sldId id="395" r:id="rId20"/>
    <p:sldId id="391" r:id="rId21"/>
    <p:sldId id="392" r:id="rId22"/>
    <p:sldId id="393" r:id="rId23"/>
    <p:sldId id="396" r:id="rId24"/>
    <p:sldId id="397" r:id="rId25"/>
    <p:sldId id="398" r:id="rId26"/>
    <p:sldId id="438" r:id="rId27"/>
    <p:sldId id="439" r:id="rId28"/>
    <p:sldId id="420" r:id="rId29"/>
    <p:sldId id="423" r:id="rId30"/>
    <p:sldId id="424" r:id="rId31"/>
    <p:sldId id="426" r:id="rId32"/>
    <p:sldId id="425" r:id="rId33"/>
    <p:sldId id="437" r:id="rId34"/>
    <p:sldId id="422" r:id="rId35"/>
    <p:sldId id="417" r:id="rId36"/>
    <p:sldId id="418" r:id="rId37"/>
    <p:sldId id="433" r:id="rId38"/>
  </p:sldIdLst>
  <p:sldSz cx="9144000" cy="6858000" type="screen4x3"/>
  <p:notesSz cx="6858000" cy="9144000"/>
  <p:embeddedFontLst>
    <p:embeddedFont>
      <p:font typeface="Comic Sans MS" pitchFamily="66" charset="0"/>
      <p:regular r:id="rId41"/>
      <p:bold r:id="rId42"/>
    </p:embeddedFont>
    <p:embeddedFont>
      <p:font typeface="Papyrus" pitchFamily="66" charset="0"/>
      <p:regular r:id="rId43"/>
    </p:embeddedFont>
    <p:embeddedFont>
      <p:font typeface="Cooper Black" pitchFamily="18" charset="0"/>
      <p:regular r:id="rId44"/>
    </p:embeddedFont>
    <p:embeddedFont>
      <p:font typeface="Bradley Hand ITC" pitchFamily="66" charset="0"/>
      <p:regular r:id="rId45"/>
    </p:embeddedFont>
    <p:embeddedFont>
      <p:font typeface="Calibri" pitchFamily="34" charset="0"/>
      <p:regular r:id="rId46"/>
      <p:bold r:id="rId47"/>
      <p:italic r:id="rId48"/>
      <p:boldItalic r:id="rId49"/>
    </p:embeddedFont>
    <p:embeddedFont>
      <p:font typeface="ＭＳ Ｐゴシック" pitchFamily="34" charset="-128"/>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6DAD"/>
    <a:srgbClr val="FFD13F"/>
    <a:srgbClr val="FFC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5" autoAdjust="0"/>
    <p:restoredTop sz="44129" autoAdjust="0"/>
  </p:normalViewPr>
  <p:slideViewPr>
    <p:cSldViewPr>
      <p:cViewPr varScale="1">
        <p:scale>
          <a:sx n="30" d="100"/>
          <a:sy n="30" d="100"/>
        </p:scale>
        <p:origin x="-15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93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b="1" dirty="0" smtClean="0"/>
              <a:t>Think-Turn-Talk</a:t>
            </a:r>
          </a:p>
          <a:p>
            <a:r>
              <a:rPr lang="en-US" dirty="0" smtClean="0"/>
              <a:t>A Presentation for Middle School &amp; </a:t>
            </a:r>
          </a:p>
          <a:p>
            <a:r>
              <a:rPr lang="en-US" dirty="0" smtClean="0"/>
              <a:t>High School Teachers</a:t>
            </a:r>
            <a:endParaRPr lang="en-US" dirty="0"/>
          </a:p>
        </p:txBody>
      </p:sp>
    </p:spTree>
    <p:extLst>
      <p:ext uri="{BB962C8B-B14F-4D97-AF65-F5344CB8AC3E}">
        <p14:creationId xmlns:p14="http://schemas.microsoft.com/office/powerpoint/2010/main" val="1462035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CD85D-5855-494D-B5A2-9FF05B2C5206}" type="datetimeFigureOut">
              <a:rPr lang="en-US" smtClean="0"/>
              <a:pPr/>
              <a:t>12/13/2012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3DAC2-AC36-4E7D-9782-7104F8F02845}" type="slidenum">
              <a:rPr lang="en-US" smtClean="0"/>
              <a:pPr/>
              <a:t>‹#›</a:t>
            </a:fld>
            <a:endParaRPr lang="en-US"/>
          </a:p>
        </p:txBody>
      </p:sp>
    </p:spTree>
    <p:extLst>
      <p:ext uri="{BB962C8B-B14F-4D97-AF65-F5344CB8AC3E}">
        <p14:creationId xmlns:p14="http://schemas.microsoft.com/office/powerpoint/2010/main" val="2926427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Introduce yourself and welcome participants.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Let’s begin by reviewing the materials you need for this training.</a:t>
            </a:r>
          </a:p>
          <a:p>
            <a:r>
              <a:rPr lang="en-US" sz="1200" b="1" kern="1200" dirty="0" smtClean="0">
                <a:solidFill>
                  <a:schemeClr val="tx1"/>
                </a:solidFill>
                <a:effectLst/>
                <a:latin typeface="+mn-lt"/>
                <a:ea typeface="+mn-ea"/>
                <a:cs typeface="+mn-cs"/>
              </a:rPr>
              <a:t>(Hold items up as you talk.)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have 2 sets of handouts. You should have 1 set that says Think-Turn-Talk PowerPoint Handout, and one that says Additional Handouts.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that we have all of our materials ready, let’s begin our session.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463DAC2-AC36-4E7D-9782-7104F8F02845}" type="slidenum">
              <a:rPr lang="en-US" smtClean="0"/>
              <a:pPr/>
              <a:t>1</a:t>
            </a:fld>
            <a:endParaRPr lang="en-US"/>
          </a:p>
        </p:txBody>
      </p:sp>
    </p:spTree>
    <p:extLst>
      <p:ext uri="{BB962C8B-B14F-4D97-AF65-F5344CB8AC3E}">
        <p14:creationId xmlns:p14="http://schemas.microsoft.com/office/powerpoint/2010/main" val="1008221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If we use this strategy every few minutes, learners tend to be able to sit and focus for longer periods of time.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11</a:t>
            </a:fld>
            <a:endParaRPr lang="en-US"/>
          </a:p>
        </p:txBody>
      </p:sp>
    </p:spTree>
    <p:extLst>
      <p:ext uri="{BB962C8B-B14F-4D97-AF65-F5344CB8AC3E}">
        <p14:creationId xmlns:p14="http://schemas.microsoft.com/office/powerpoint/2010/main" val="2553767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 This routine provides opportunities for quieter students to share their thinking in a safe environment. </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important</a:t>
            </a:r>
            <a:r>
              <a:rPr lang="en-US" sz="1200" kern="1200" baseline="0" dirty="0" smtClean="0">
                <a:solidFill>
                  <a:schemeClr val="tx1"/>
                </a:solidFill>
                <a:effectLst/>
                <a:latin typeface="+mn-lt"/>
                <a:ea typeface="+mn-ea"/>
                <a:cs typeface="+mn-cs"/>
              </a:rPr>
              <a:t> for us to know </a:t>
            </a:r>
            <a:r>
              <a:rPr lang="en-US" sz="1200" kern="1200" dirty="0" smtClean="0">
                <a:solidFill>
                  <a:schemeClr val="tx1"/>
                </a:solidFill>
                <a:effectLst/>
                <a:latin typeface="+mn-lt"/>
                <a:ea typeface="+mn-ea"/>
                <a:cs typeface="+mn-cs"/>
              </a:rPr>
              <a:t>that “students with LD prefer to work in pairs (with another student) rather than in large groups or by themselves” (Vaughn, Hughes, Moody &amp; </a:t>
            </a:r>
            <a:r>
              <a:rPr lang="en-US" sz="1200" kern="1200" dirty="0" err="1" smtClean="0">
                <a:solidFill>
                  <a:schemeClr val="tx1"/>
                </a:solidFill>
                <a:effectLst/>
                <a:latin typeface="+mn-lt"/>
                <a:ea typeface="+mn-ea"/>
                <a:cs typeface="+mn-cs"/>
              </a:rPr>
              <a:t>Elbaum</a:t>
            </a:r>
            <a:r>
              <a:rPr lang="en-US" sz="1200" kern="1200" dirty="0" smtClean="0">
                <a:solidFill>
                  <a:schemeClr val="tx1"/>
                </a:solidFill>
                <a:effectLst/>
                <a:latin typeface="+mn-lt"/>
                <a:ea typeface="+mn-ea"/>
                <a:cs typeface="+mn-cs"/>
              </a:rPr>
              <a:t>, 2001).</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point to keep in mind is how</a:t>
            </a:r>
            <a:r>
              <a:rPr lang="en-US" sz="1200" kern="1200" baseline="0" dirty="0" smtClean="0">
                <a:solidFill>
                  <a:schemeClr val="tx1"/>
                </a:solidFill>
                <a:effectLst/>
                <a:latin typeface="+mn-lt"/>
                <a:ea typeface="+mn-ea"/>
                <a:cs typeface="+mn-cs"/>
              </a:rPr>
              <a:t> we pair or group students when sharing their thinking. </a:t>
            </a:r>
            <a:r>
              <a:rPr lang="en-US" sz="1200" kern="1200" dirty="0" smtClean="0">
                <a:solidFill>
                  <a:schemeClr val="tx1"/>
                </a:solidFill>
                <a:effectLst/>
                <a:latin typeface="+mn-lt"/>
                <a:ea typeface="+mn-ea"/>
                <a:cs typeface="+mn-cs"/>
              </a:rPr>
              <a:t>Anita Archer (2007) suggests that you may wish to pair more introverted students together so that they are not overwhelmed by more gregarious students. </a:t>
            </a:r>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12</a:t>
            </a:fld>
            <a:endParaRPr lang="en-US"/>
          </a:p>
        </p:txBody>
      </p:sp>
    </p:spTree>
    <p:extLst>
      <p:ext uri="{BB962C8B-B14F-4D97-AF65-F5344CB8AC3E}">
        <p14:creationId xmlns:p14="http://schemas.microsoft.com/office/powerpoint/2010/main" val="653670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Think-Turn-Talk allows students to apply learned strategies or skills in context. Brain research tells us that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13</a:t>
            </a:fld>
            <a:endParaRPr lang="en-US"/>
          </a:p>
        </p:txBody>
      </p:sp>
    </p:spTree>
    <p:extLst>
      <p:ext uri="{BB962C8B-B14F-4D97-AF65-F5344CB8AC3E}">
        <p14:creationId xmlns:p14="http://schemas.microsoft.com/office/powerpoint/2010/main" val="412261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The Think-Turn-Talk routine also provides built-in accountability.  When all students have the expectation that they may be called upon to share their thinking with the whole group, they learn to use the talk-time to clarify their thinking. For example, you may inform students: “I will ask three of you to share your thinking with the whole class after you have had time to talk 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your partner.”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using this routine, it is not necessary for students to raise their hands to answer questions.  They should each be prepared to answer when they are randomly called upon.</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second bullet.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Debbie Miller (2002) says that, “The time we spend thinking out loud… sets the tone… Children come to understand that I expect a respectful, thoughtful, time-to-listen-and-learn-from-each-other frame of mind.”</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14</a:t>
            </a:fld>
            <a:endParaRPr lang="en-US"/>
          </a:p>
        </p:txBody>
      </p:sp>
    </p:spTree>
    <p:extLst>
      <p:ext uri="{BB962C8B-B14F-4D97-AF65-F5344CB8AC3E}">
        <p14:creationId xmlns:p14="http://schemas.microsoft.com/office/powerpoint/2010/main" val="380836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Think-Turn-Talk can be used as an anecdotal assessment tool.  When students are sharing with their partners, it is important to listen to their conversations. Many teachers place a list of student names on a clipboard and make note of what they hear at these times. The qualitative data enhance the quantitative data that we collect through formal assessments. This evidence aids us in adapting instruction to meet student needs.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“listening in” also helps us build relationships with our students.  When we use effective questions and take time to ask students, “What makes you think that?” we show them that we are truly interested in what they think (</a:t>
            </a:r>
            <a:r>
              <a:rPr lang="en-US" sz="1200" kern="1200" dirty="0" err="1" smtClean="0">
                <a:solidFill>
                  <a:schemeClr val="tx1"/>
                </a:solidFill>
                <a:effectLst/>
                <a:latin typeface="+mn-lt"/>
                <a:ea typeface="+mn-ea"/>
                <a:cs typeface="+mn-cs"/>
              </a:rPr>
              <a:t>Wiliam</a:t>
            </a:r>
            <a:r>
              <a:rPr lang="en-US" sz="1200" kern="1200" dirty="0" smtClean="0">
                <a:solidFill>
                  <a:schemeClr val="tx1"/>
                </a:solidFill>
                <a:effectLst/>
                <a:latin typeface="+mn-lt"/>
                <a:ea typeface="+mn-ea"/>
                <a:cs typeface="+mn-cs"/>
              </a:rPr>
              <a:t>, 2005).</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15</a:t>
            </a:fld>
            <a:endParaRPr lang="en-US"/>
          </a:p>
        </p:txBody>
      </p:sp>
    </p:spTree>
    <p:extLst>
      <p:ext uri="{BB962C8B-B14F-4D97-AF65-F5344CB8AC3E}">
        <p14:creationId xmlns:p14="http://schemas.microsoft.com/office/powerpoint/2010/main" val="2473117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b="0" dirty="0" smtClean="0"/>
              <a:t> You’ve now heard how powerful this routine</a:t>
            </a:r>
            <a:r>
              <a:rPr lang="en-US" b="0" baseline="0" dirty="0" smtClean="0"/>
              <a:t> can be.  We call it a routine because that is how we want to view this instructional practice.  It should be routine, part of our everyday instruction. It’s what effective teachers do to keep students engaged in learning.</a:t>
            </a:r>
            <a:endParaRPr lang="en-US" b="1"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33DC2FE-A417-42D5-980F-178F7E9689BD}" type="slidenum">
              <a:rPr lang="en-US" smtClean="0">
                <a:solidFill>
                  <a:srgbClr val="000000"/>
                </a:solidFill>
              </a:rPr>
              <a:pPr eaLnBrk="1" fontAlgn="base" hangingPunct="1">
                <a:spcBef>
                  <a:spcPct val="0"/>
                </a:spcBef>
                <a:spcAft>
                  <a:spcPct val="0"/>
                </a:spcAft>
              </a:pPr>
              <a:t>16</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4921DDE-B375-450A-AD00-C47B21DE5712}" type="slidenum">
              <a:rPr lang="en-US" smtClean="0">
                <a:solidFill>
                  <a:srgbClr val="000000"/>
                </a:solidFill>
              </a:rPr>
              <a:pPr eaLnBrk="1" fontAlgn="base" hangingPunct="1">
                <a:spcBef>
                  <a:spcPct val="0"/>
                </a:spcBef>
                <a:spcAft>
                  <a:spcPct val="0"/>
                </a:spcAft>
              </a:pPr>
              <a:t>17</a:t>
            </a:fld>
            <a:endParaRPr lang="en-US" smtClean="0">
              <a:solidFill>
                <a:srgbClr val="000000"/>
              </a:solidFill>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Text Box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97" tIns="34597" rIns="34597" bIns="34597" numCol="1" anchor="t" anchorCtr="0" compatLnSpc="1">
            <a:prstTxWarp prst="textNoShape">
              <a:avLst/>
            </a:prstTxWarp>
          </a:bodyPr>
          <a:lstStyle/>
          <a:p>
            <a:r>
              <a:rPr lang="en-US" sz="1800" b="1" kern="1200" dirty="0" smtClean="0">
                <a:solidFill>
                  <a:schemeClr val="tx1"/>
                </a:solidFill>
                <a:effectLst/>
                <a:latin typeface="+mn-lt"/>
                <a:ea typeface="+mn-ea"/>
                <a:cs typeface="+mn-cs"/>
              </a:rPr>
              <a:t>Say: </a:t>
            </a:r>
            <a:r>
              <a:rPr lang="en-US" sz="1800" kern="1200" dirty="0" smtClean="0">
                <a:solidFill>
                  <a:schemeClr val="tx1"/>
                </a:solidFill>
                <a:effectLst/>
                <a:latin typeface="+mn-lt"/>
                <a:ea typeface="+mn-ea"/>
                <a:cs typeface="+mn-cs"/>
              </a:rPr>
              <a:t>Now that we know why this strategy is so powerful, we’ll examine one way the routine might be used in a classroom.</a:t>
            </a:r>
          </a:p>
          <a:p>
            <a:r>
              <a:rPr lang="en-US" sz="1800" kern="1200" dirty="0" smtClean="0">
                <a:solidFill>
                  <a:schemeClr val="tx1"/>
                </a:solidFill>
                <a:effectLst/>
                <a:latin typeface="+mn-lt"/>
                <a:ea typeface="+mn-ea"/>
                <a:cs typeface="+mn-cs"/>
              </a:rPr>
              <a:t> </a:t>
            </a:r>
          </a:p>
          <a:p>
            <a:r>
              <a:rPr lang="en-US" sz="1800" kern="1200" dirty="0" smtClean="0">
                <a:solidFill>
                  <a:schemeClr val="tx1"/>
                </a:solidFill>
                <a:effectLst/>
                <a:latin typeface="+mn-lt"/>
                <a:ea typeface="+mn-ea"/>
                <a:cs typeface="+mn-cs"/>
              </a:rPr>
              <a:t>Because you are adults, I am going to have you select your own partners. Take five seconds to find a partner at your table.  </a:t>
            </a:r>
          </a:p>
          <a:p>
            <a:endParaRPr lang="en-US" sz="1800"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Allow participants five seconds to find partners. </a:t>
            </a:r>
          </a:p>
          <a:p>
            <a:r>
              <a:rPr lang="en-US" sz="1800" kern="1200" dirty="0" smtClean="0">
                <a:solidFill>
                  <a:schemeClr val="tx1"/>
                </a:solidFill>
                <a:effectLst/>
                <a:latin typeface="+mn-lt"/>
                <a:ea typeface="+mn-ea"/>
                <a:cs typeface="+mn-cs"/>
              </a:rPr>
              <a:t> </a:t>
            </a:r>
          </a:p>
          <a:p>
            <a:r>
              <a:rPr lang="en-US" sz="1800" b="1" kern="1200" dirty="0" smtClean="0">
                <a:solidFill>
                  <a:schemeClr val="tx1"/>
                </a:solidFill>
                <a:effectLst/>
                <a:latin typeface="+mn-lt"/>
                <a:ea typeface="+mn-ea"/>
                <a:cs typeface="+mn-cs"/>
              </a:rPr>
              <a:t>Say: </a:t>
            </a:r>
            <a:r>
              <a:rPr lang="en-US" sz="1800" kern="1200" dirty="0" smtClean="0">
                <a:solidFill>
                  <a:schemeClr val="tx1"/>
                </a:solidFill>
                <a:effectLst/>
                <a:latin typeface="+mn-lt"/>
                <a:ea typeface="+mn-ea"/>
                <a:cs typeface="+mn-cs"/>
              </a:rPr>
              <a:t>Having a structured routine is important to the success of Think-Turn-Talk. With younger students</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We give our students oral and visual cues for all of the steps. I will share one set of signals with you now.  You may decide if this will be a helpful scaffold</a:t>
            </a:r>
            <a:r>
              <a:rPr lang="en-US" sz="1800" kern="1200" baseline="0" dirty="0" smtClean="0">
                <a:solidFill>
                  <a:schemeClr val="tx1"/>
                </a:solidFill>
                <a:effectLst/>
                <a:latin typeface="+mn-lt"/>
                <a:ea typeface="+mn-ea"/>
                <a:cs typeface="+mn-cs"/>
              </a:rPr>
              <a:t> to use with your students. </a:t>
            </a:r>
            <a:r>
              <a:rPr lang="en-US" sz="1800" kern="1200" dirty="0" smtClean="0">
                <a:solidFill>
                  <a:schemeClr val="tx1"/>
                </a:solidFill>
                <a:effectLst/>
                <a:latin typeface="+mn-lt"/>
                <a:ea typeface="+mn-ea"/>
                <a:cs typeface="+mn-cs"/>
              </a:rPr>
              <a:t>If you choose to use hand signals, consistency is crucial.  Use the same signals each time you use the routine. You may wish to consider signals that use only one hand. This might be easiest to manage since you may often have a book in the other hand.</a:t>
            </a:r>
          </a:p>
          <a:p>
            <a:r>
              <a:rPr lang="en-US" sz="1800" kern="1200" dirty="0" smtClean="0">
                <a:solidFill>
                  <a:schemeClr val="tx1"/>
                </a:solidFill>
                <a:effectLst/>
                <a:latin typeface="+mn-lt"/>
                <a:ea typeface="+mn-ea"/>
                <a:cs typeface="+mn-cs"/>
              </a:rPr>
              <a:t> </a:t>
            </a:r>
            <a:endParaRPr lang="en-US" sz="1800" b="1"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Say: </a:t>
            </a:r>
            <a:r>
              <a:rPr lang="en-US" sz="1800" kern="1200" dirty="0" smtClean="0">
                <a:solidFill>
                  <a:schemeClr val="tx1"/>
                </a:solidFill>
                <a:effectLst/>
                <a:latin typeface="+mn-lt"/>
                <a:ea typeface="+mn-ea"/>
                <a:cs typeface="+mn-cs"/>
              </a:rPr>
              <a:t>Ready to practice? Here is the question I want you to think about:</a:t>
            </a:r>
          </a:p>
          <a:p>
            <a:r>
              <a:rPr lang="en-US" sz="1800" kern="1200" dirty="0" smtClean="0">
                <a:solidFill>
                  <a:schemeClr val="tx1"/>
                </a:solidFill>
                <a:effectLst/>
                <a:latin typeface="+mn-lt"/>
                <a:ea typeface="+mn-ea"/>
                <a:cs typeface="+mn-cs"/>
              </a:rPr>
              <a:t> </a:t>
            </a:r>
          </a:p>
          <a:p>
            <a:r>
              <a:rPr lang="en-US" sz="1800" b="1" kern="1200" dirty="0" smtClean="0">
                <a:solidFill>
                  <a:schemeClr val="tx1"/>
                </a:solidFill>
                <a:effectLst/>
                <a:latin typeface="+mn-lt"/>
                <a:ea typeface="+mn-ea"/>
                <a:cs typeface="+mn-cs"/>
              </a:rPr>
              <a:t>Click to reveal questions.</a:t>
            </a:r>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p>
          <a:p>
            <a:r>
              <a:rPr lang="en-US" sz="1800" b="1" kern="1200" dirty="0" smtClean="0">
                <a:solidFill>
                  <a:schemeClr val="tx1"/>
                </a:solidFill>
                <a:effectLst/>
                <a:latin typeface="+mn-lt"/>
                <a:ea typeface="+mn-ea"/>
                <a:cs typeface="+mn-cs"/>
              </a:rPr>
              <a:t>Say: </a:t>
            </a:r>
            <a:r>
              <a:rPr lang="en-US" sz="1800" kern="1200" dirty="0" smtClean="0">
                <a:solidFill>
                  <a:schemeClr val="tx1"/>
                </a:solidFill>
                <a:effectLst/>
                <a:latin typeface="+mn-lt"/>
                <a:ea typeface="+mn-ea"/>
                <a:cs typeface="+mn-cs"/>
              </a:rPr>
              <a:t>How might the implementation</a:t>
            </a:r>
            <a:r>
              <a:rPr lang="en-US" sz="1800" kern="1200" baseline="0" dirty="0" smtClean="0">
                <a:solidFill>
                  <a:schemeClr val="tx1"/>
                </a:solidFill>
                <a:effectLst/>
                <a:latin typeface="+mn-lt"/>
                <a:ea typeface="+mn-ea"/>
                <a:cs typeface="+mn-cs"/>
              </a:rPr>
              <a:t> of Think-Turn-Talk make a difference in your classroom?</a:t>
            </a:r>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p>
          <a:p>
            <a:r>
              <a:rPr lang="en-US" sz="1800" kern="1200" dirty="0" smtClean="0">
                <a:solidFill>
                  <a:schemeClr val="tx1"/>
                </a:solidFill>
                <a:effectLst/>
                <a:latin typeface="+mn-lt"/>
                <a:ea typeface="+mn-ea"/>
                <a:cs typeface="+mn-cs"/>
              </a:rPr>
              <a:t>I will give you </a:t>
            </a:r>
            <a:r>
              <a:rPr lang="en-US" sz="1800" b="1" kern="1200" dirty="0" smtClean="0">
                <a:solidFill>
                  <a:schemeClr val="tx1"/>
                </a:solidFill>
                <a:effectLst/>
                <a:latin typeface="+mn-lt"/>
                <a:ea typeface="+mn-ea"/>
                <a:cs typeface="+mn-cs"/>
              </a:rPr>
              <a:t>8 seconds </a:t>
            </a:r>
            <a:r>
              <a:rPr lang="en-US" sz="1800" kern="1200" dirty="0" smtClean="0">
                <a:solidFill>
                  <a:schemeClr val="tx1"/>
                </a:solidFill>
                <a:effectLst/>
                <a:latin typeface="+mn-lt"/>
                <a:ea typeface="+mn-ea"/>
                <a:cs typeface="+mn-cs"/>
              </a:rPr>
              <a:t>to think about your answer.</a:t>
            </a:r>
          </a:p>
          <a:p>
            <a:r>
              <a:rPr lang="en-US" sz="1800" kern="1200" dirty="0" smtClean="0">
                <a:solidFill>
                  <a:schemeClr val="tx1"/>
                </a:solidFill>
                <a:effectLst/>
                <a:latin typeface="+mn-lt"/>
                <a:ea typeface="+mn-ea"/>
                <a:cs typeface="+mn-cs"/>
              </a:rPr>
              <a:t> </a:t>
            </a:r>
          </a:p>
          <a:p>
            <a:r>
              <a:rPr lang="en-US" sz="1800" b="1" kern="1200" dirty="0" smtClean="0">
                <a:solidFill>
                  <a:schemeClr val="tx1"/>
                </a:solidFill>
                <a:effectLst/>
                <a:latin typeface="+mn-lt"/>
                <a:ea typeface="+mn-ea"/>
                <a:cs typeface="+mn-cs"/>
              </a:rPr>
              <a:t>Say: </a:t>
            </a:r>
            <a:r>
              <a:rPr lang="en-US" sz="1800" kern="1200" dirty="0" smtClean="0">
                <a:solidFill>
                  <a:schemeClr val="tx1"/>
                </a:solidFill>
                <a:effectLst/>
                <a:latin typeface="+mn-lt"/>
                <a:ea typeface="+mn-ea"/>
                <a:cs typeface="+mn-cs"/>
              </a:rPr>
              <a:t>Think </a:t>
            </a:r>
          </a:p>
          <a:p>
            <a:r>
              <a:rPr lang="en-US" sz="1800" kern="1200" dirty="0" smtClean="0">
                <a:solidFill>
                  <a:schemeClr val="tx1"/>
                </a:solidFill>
                <a:effectLst/>
                <a:latin typeface="+mn-lt"/>
                <a:ea typeface="+mn-ea"/>
                <a:cs typeface="+mn-cs"/>
              </a:rPr>
              <a:t> </a:t>
            </a:r>
          </a:p>
          <a:p>
            <a:r>
              <a:rPr lang="en-US" sz="1800" b="1" kern="1200" dirty="0" smtClean="0">
                <a:solidFill>
                  <a:schemeClr val="tx1"/>
                </a:solidFill>
                <a:effectLst/>
                <a:latin typeface="+mn-lt"/>
                <a:ea typeface="+mn-ea"/>
                <a:cs typeface="+mn-cs"/>
              </a:rPr>
              <a:t>After 8 seconds, click</a:t>
            </a:r>
            <a:r>
              <a:rPr lang="en-US" sz="1800" b="1" kern="1200" baseline="0" dirty="0" smtClean="0">
                <a:solidFill>
                  <a:schemeClr val="tx1"/>
                </a:solidFill>
                <a:effectLst/>
                <a:latin typeface="+mn-lt"/>
                <a:ea typeface="+mn-ea"/>
                <a:cs typeface="+mn-cs"/>
              </a:rPr>
              <a:t> for next word to appear.</a:t>
            </a:r>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p>
          <a:p>
            <a:r>
              <a:rPr lang="en-US" sz="1800" kern="1200" dirty="0" smtClean="0">
                <a:solidFill>
                  <a:schemeClr val="tx1"/>
                </a:solidFill>
                <a:effectLst/>
                <a:latin typeface="+mn-lt"/>
                <a:ea typeface="+mn-ea"/>
                <a:cs typeface="+mn-cs"/>
              </a:rPr>
              <a:t>Now you have 20 seconds each to turn and talk with your partner about your favorite book.</a:t>
            </a:r>
          </a:p>
          <a:p>
            <a:r>
              <a:rPr lang="en-US" sz="1800" kern="1200" dirty="0" smtClean="0">
                <a:solidFill>
                  <a:schemeClr val="tx1"/>
                </a:solidFill>
                <a:effectLst/>
                <a:latin typeface="+mn-lt"/>
                <a:ea typeface="+mn-ea"/>
                <a:cs typeface="+mn-cs"/>
              </a:rPr>
              <a:t> </a:t>
            </a:r>
          </a:p>
          <a:p>
            <a:r>
              <a:rPr lang="en-US" sz="1800" b="1" kern="1200" dirty="0" smtClean="0">
                <a:solidFill>
                  <a:schemeClr val="tx1"/>
                </a:solidFill>
                <a:effectLst/>
                <a:latin typeface="+mn-lt"/>
                <a:ea typeface="+mn-ea"/>
                <a:cs typeface="+mn-cs"/>
              </a:rPr>
              <a:t>After 40 seconds say:  </a:t>
            </a:r>
            <a:r>
              <a:rPr lang="en-US" sz="1800" kern="1200" dirty="0" smtClean="0">
                <a:solidFill>
                  <a:schemeClr val="tx1"/>
                </a:solidFill>
                <a:effectLst/>
                <a:latin typeface="+mn-lt"/>
                <a:ea typeface="+mn-ea"/>
                <a:cs typeface="+mn-cs"/>
              </a:rPr>
              <a:t>Five, four, three, two, one. Eyes on me. Thank you for giving me your attention.</a:t>
            </a:r>
          </a:p>
          <a:p>
            <a:r>
              <a:rPr lang="en-US" sz="1800" kern="1200" dirty="0" smtClean="0">
                <a:solidFill>
                  <a:schemeClr val="tx1"/>
                </a:solidFill>
                <a:effectLst/>
                <a:latin typeface="+mn-lt"/>
                <a:ea typeface="+mn-ea"/>
                <a:cs typeface="+mn-cs"/>
              </a:rPr>
              <a:t> </a:t>
            </a:r>
          </a:p>
          <a:p>
            <a:r>
              <a:rPr lang="en-US" sz="1800" b="1" kern="1200" dirty="0" smtClean="0">
                <a:solidFill>
                  <a:schemeClr val="tx1"/>
                </a:solidFill>
                <a:effectLst/>
                <a:latin typeface="+mn-lt"/>
                <a:ea typeface="+mn-ea"/>
                <a:cs typeface="+mn-cs"/>
              </a:rPr>
              <a:t>Say: </a:t>
            </a:r>
            <a:r>
              <a:rPr lang="en-US" sz="1800" kern="1200" dirty="0" smtClean="0">
                <a:solidFill>
                  <a:schemeClr val="tx1"/>
                </a:solidFill>
                <a:effectLst/>
                <a:latin typeface="+mn-lt"/>
                <a:ea typeface="+mn-ea"/>
                <a:cs typeface="+mn-cs"/>
              </a:rPr>
              <a:t>Instead of taking this time to share how the implementation</a:t>
            </a:r>
            <a:r>
              <a:rPr lang="en-US" sz="1800" kern="1200" baseline="0" dirty="0" smtClean="0">
                <a:solidFill>
                  <a:schemeClr val="tx1"/>
                </a:solidFill>
                <a:effectLst/>
                <a:latin typeface="+mn-lt"/>
                <a:ea typeface="+mn-ea"/>
                <a:cs typeface="+mn-cs"/>
              </a:rPr>
              <a:t> of TTT makes a difference in your classroom</a:t>
            </a:r>
            <a:r>
              <a:rPr lang="en-US" sz="1800" kern="1200" dirty="0" smtClean="0">
                <a:solidFill>
                  <a:schemeClr val="tx1"/>
                </a:solidFill>
                <a:effectLst/>
                <a:latin typeface="+mn-lt"/>
                <a:ea typeface="+mn-ea"/>
                <a:cs typeface="+mn-cs"/>
              </a:rPr>
              <a:t>, let’s think about the routine we just experienced.</a:t>
            </a:r>
          </a:p>
          <a:p>
            <a:r>
              <a:rPr lang="en-US" sz="1800" b="1"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Read slide.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Allow 8 seconds of think-time and then ask 2-3 participants to share responses with the whole group.  If time allows, you may use numbered popsicle sticks to randomly select those who will share.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Often, responses fall into one of two groups:  </a:t>
            </a:r>
            <a:r>
              <a:rPr lang="en-US" sz="1200" i="1" kern="1200" dirty="0" smtClean="0">
                <a:solidFill>
                  <a:schemeClr val="tx1"/>
                </a:solidFill>
                <a:effectLst/>
                <a:latin typeface="+mn-lt"/>
                <a:ea typeface="+mn-ea"/>
                <a:cs typeface="+mn-cs"/>
              </a:rPr>
              <a:t>I liked having time to think about my response </a:t>
            </a:r>
            <a:r>
              <a:rPr lang="en-US" sz="1200" kern="1200" dirty="0" smtClean="0">
                <a:solidFill>
                  <a:schemeClr val="tx1"/>
                </a:solidFill>
                <a:effectLst/>
                <a:latin typeface="+mn-lt"/>
                <a:ea typeface="+mn-ea"/>
                <a:cs typeface="+mn-cs"/>
              </a:rPr>
              <a:t>or</a:t>
            </a:r>
            <a:r>
              <a:rPr lang="en-US" sz="1200" i="1" kern="1200" dirty="0" smtClean="0">
                <a:solidFill>
                  <a:schemeClr val="tx1"/>
                </a:solidFill>
                <a:effectLst/>
                <a:latin typeface="+mn-lt"/>
                <a:ea typeface="+mn-ea"/>
                <a:cs typeface="+mn-cs"/>
              </a:rPr>
              <a:t> It made me uncomfortable to have to sit quietly because I was already prepared to respond.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often fall into one of these two categories as well.  Some are eager to respond, raising their hands before the question is even completely asked; others need time to process both the question and the answer.  Neither of these response methods is better than the other; we simply process things differently.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Think-Turn-Talk provides benefits for both types of students.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example, we gave you eight seconds.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reveal text: </a:t>
            </a:r>
            <a:r>
              <a:rPr lang="en-US" sz="1200" b="1" i="1" kern="1200" dirty="0" smtClean="0">
                <a:solidFill>
                  <a:schemeClr val="tx1"/>
                </a:solidFill>
                <a:effectLst/>
                <a:latin typeface="+mn-lt"/>
                <a:ea typeface="+mn-ea"/>
                <a:cs typeface="+mn-cs"/>
              </a:rPr>
              <a:t>3-5 seconds.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Teachers should deliberately and consistently provide think-time of at least 3-5 seconds after asking a question.  Longer think-time may be necessary in particular situations.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Think-time should also be provided after students respond to a question.  This allows the student to fully complete a response.  It also allows other students to consider what their classmate has said before offering their response.</a:t>
            </a:r>
            <a:endParaRPr 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7EF1C23E-A5DF-4EAE-9A3E-6D6CD0892D1D}" type="slidenum">
              <a:rPr lang="en-US" smtClean="0">
                <a:solidFill>
                  <a:srgbClr val="000000"/>
                </a:solidFill>
              </a:rPr>
              <a:pPr eaLnBrk="1" fontAlgn="base" hangingPunct="1">
                <a:spcBef>
                  <a:spcPct val="0"/>
                </a:spcBef>
                <a:spcAft>
                  <a:spcPct val="0"/>
                </a:spcAft>
              </a:pPr>
              <a:t>18</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D6B6C5E-53D1-40C6-9713-D36F57319906}" type="slidenum">
              <a:rPr lang="en-US" smtClean="0">
                <a:solidFill>
                  <a:srgbClr val="000000"/>
                </a:solidFill>
              </a:rPr>
              <a:pPr eaLnBrk="1" fontAlgn="base" hangingPunct="1">
                <a:spcBef>
                  <a:spcPct val="0"/>
                </a:spcBef>
                <a:spcAft>
                  <a:spcPct val="0"/>
                </a:spcAft>
              </a:pPr>
              <a:t>19</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Read heading.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We may have used Think-Turn-Talk intuitively or sporadically in the past.  We may have done it a few times a week or maybe when we were being observed and had extra time to plan a lesson.  We can change the way we think about Think-Turn-Talk, making it both intentional and routine – an approach that we use almost EVERY time we ask a question that engages students in higher-level thinking.  In fact, we can use it in…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3 times and read each line.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Most teachers have experienced the following: we ask a question of the class, but find the same few students raise their hands while the rest of the class remain silent.  Many students have learned to allow the eager-responders to do the thinking work for them.  Remember, the most accomplished teachers have high levels of student engagement and are more likely to ask higher level questions (Taylor, Pearson, Clark &amp; Walpole, 1999). When Think-Turn-Talk becomes a part of the classroom routine, ALL students are expected to think and they are given extra opportunities to practice skills and strategies.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particular, Think-Turn-Talk can help us find additional times during the day to teach reading comprehension strategies.  For example, we often struggle to find time to teach and reinforce strategies while reading expository text.  If, however, we use Think-Turn-Talk in all content areas, we have an opportunity to teach comprehension outside of our literacy block.  We can also ensure that our students are focusing on the information we’d like them to glean from content</a:t>
            </a:r>
            <a:r>
              <a:rPr lang="en-US" sz="1200" kern="1200" baseline="0" dirty="0" smtClean="0">
                <a:solidFill>
                  <a:schemeClr val="tx1"/>
                </a:solidFill>
                <a:effectLst/>
                <a:latin typeface="+mn-lt"/>
                <a:ea typeface="+mn-ea"/>
                <a:cs typeface="+mn-cs"/>
              </a:rPr>
              <a:t> area </a:t>
            </a:r>
            <a:r>
              <a:rPr lang="en-US" sz="1200" kern="1200" dirty="0" smtClean="0">
                <a:solidFill>
                  <a:schemeClr val="tx1"/>
                </a:solidFill>
                <a:effectLst/>
                <a:latin typeface="+mn-lt"/>
                <a:ea typeface="+mn-ea"/>
                <a:cs typeface="+mn-cs"/>
              </a:rPr>
              <a:t>text.</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CE8C0C6-E77B-4991-AA1C-7401927DEB97}" type="slidenum">
              <a:rPr lang="en-US" smtClean="0">
                <a:solidFill>
                  <a:srgbClr val="000000"/>
                </a:solidFill>
              </a:rPr>
              <a:pPr eaLnBrk="1" fontAlgn="base" hangingPunct="1">
                <a:spcBef>
                  <a:spcPct val="0"/>
                </a:spcBef>
                <a:spcAft>
                  <a:spcPct val="0"/>
                </a:spcAft>
              </a:pPr>
              <a:t>20</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On your handout,</a:t>
            </a:r>
            <a:r>
              <a:rPr lang="en-US" b="0" baseline="0" dirty="0" smtClean="0"/>
              <a:t> I’d like you to write down the following big ideas.</a:t>
            </a:r>
            <a:endParaRPr lang="en-US" b="0" dirty="0" smtClean="0"/>
          </a:p>
          <a:p>
            <a:endParaRPr lang="en-US" b="1" dirty="0" smtClean="0"/>
          </a:p>
          <a:p>
            <a:r>
              <a:rPr lang="en-US" b="1" dirty="0" smtClean="0"/>
              <a:t>Click for each bullet and read</a:t>
            </a:r>
            <a:r>
              <a:rPr lang="en-US" b="1" baseline="0" dirty="0" smtClean="0"/>
              <a:t>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a:t>
            </a:fld>
            <a:endParaRPr lang="en-US"/>
          </a:p>
        </p:txBody>
      </p:sp>
    </p:spTree>
    <p:extLst>
      <p:ext uri="{BB962C8B-B14F-4D97-AF65-F5344CB8AC3E}">
        <p14:creationId xmlns:p14="http://schemas.microsoft.com/office/powerpoint/2010/main" val="2349797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By using Think-Turn-Talk, we can create these processing opportunities throughout the instructional 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take a moment to process the information that we have discussed so far.  We’ve shared research that validates the power of Think-Turn-Talk, we’ve practiced the routine, and we know that processing time is crucial to learning in all subject areas.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Pause.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What are you thinking now? Let’s go back to the question I asked you to think about </a:t>
            </a:r>
            <a:r>
              <a:rPr lang="en-US" sz="1200" kern="1200" baseline="0" dirty="0" smtClean="0">
                <a:solidFill>
                  <a:schemeClr val="tx1"/>
                </a:solidFill>
                <a:effectLst/>
                <a:latin typeface="+mn-lt"/>
                <a:ea typeface="+mn-ea"/>
                <a:cs typeface="+mn-cs"/>
              </a:rPr>
              <a:t>a few slides ago, </a:t>
            </a:r>
            <a:r>
              <a:rPr lang="en-US" sz="1200" kern="1200" dirty="0" smtClean="0">
                <a:solidFill>
                  <a:schemeClr val="tx1"/>
                </a:solidFill>
                <a:effectLst/>
                <a:latin typeface="+mn-lt"/>
                <a:ea typeface="+mn-ea"/>
                <a:cs typeface="+mn-cs"/>
              </a:rPr>
              <a:t>How might the implementation</a:t>
            </a:r>
            <a:r>
              <a:rPr lang="en-US" sz="1200" kern="1200" baseline="0" dirty="0" smtClean="0">
                <a:solidFill>
                  <a:schemeClr val="tx1"/>
                </a:solidFill>
                <a:effectLst/>
                <a:latin typeface="+mn-lt"/>
                <a:ea typeface="+mn-ea"/>
                <a:cs typeface="+mn-cs"/>
              </a:rPr>
              <a:t> of Think-Turn-Talk make a difference in your classroom?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Think for a moment… </a:t>
            </a:r>
            <a:r>
              <a:rPr lang="en-US" sz="1200" b="1" kern="1200" dirty="0" smtClean="0">
                <a:solidFill>
                  <a:schemeClr val="tx1"/>
                </a:solidFill>
                <a:effectLst/>
                <a:latin typeface="+mn-lt"/>
                <a:ea typeface="+mn-ea"/>
                <a:cs typeface="+mn-cs"/>
              </a:rPr>
              <a:t>(model the hand signal and allow for think-time)</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Turn and talk with your partner </a:t>
            </a:r>
            <a:r>
              <a:rPr lang="en-US" sz="1200" b="1" kern="1200" dirty="0" smtClean="0">
                <a:solidFill>
                  <a:schemeClr val="tx1"/>
                </a:solidFill>
                <a:effectLst/>
                <a:latin typeface="+mn-lt"/>
                <a:ea typeface="+mn-ea"/>
                <a:cs typeface="+mn-cs"/>
              </a:rPr>
              <a:t>(model the hand signals as you say turn and talk)</a:t>
            </a:r>
            <a:r>
              <a:rPr lang="en-US" sz="1200" kern="1200" dirty="0" smtClean="0">
                <a:solidFill>
                  <a:schemeClr val="tx1"/>
                </a:solidFill>
                <a:effectLst/>
                <a:latin typeface="+mn-lt"/>
                <a:ea typeface="+mn-ea"/>
                <a:cs typeface="+mn-cs"/>
              </a:rPr>
              <a:t>.</a:t>
            </a:r>
            <a:endParaRPr lang="en-US" dirty="0" smtClean="0"/>
          </a:p>
          <a:p>
            <a:endParaRPr 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CD75796A-A9A0-4CDC-8538-CF8BCF9C1B8E}" type="slidenum">
              <a:rPr lang="en-US" smtClean="0">
                <a:solidFill>
                  <a:srgbClr val="000000"/>
                </a:solidFill>
              </a:rPr>
              <a:pPr eaLnBrk="1" fontAlgn="base" hangingPunct="1">
                <a:spcBef>
                  <a:spcPct val="0"/>
                </a:spcBef>
                <a:spcAft>
                  <a:spcPct val="0"/>
                </a:spcAft>
              </a:pPr>
              <a:t>21</a:t>
            </a:fld>
            <a:endParaRPr 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If we would like Think-Turn-Talk to become a classroom routine, how do we implement it effectively?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first bullet.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You will want to model and practice the strategy several times so that expectations are clear. Without practice, this strategy will not be successful.</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second bullet.</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third bullet.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When you would like students to share with the whole class, using a random selection method will help build in accountability for the students.  Often, their talk will be more focused if they know that ANYONE could be called on. Here is an example</a:t>
            </a:r>
            <a:r>
              <a:rPr lang="en-US" sz="1200" kern="1200" baseline="0" dirty="0" smtClean="0">
                <a:solidFill>
                  <a:schemeClr val="tx1"/>
                </a:solidFill>
                <a:effectLst/>
                <a:latin typeface="+mn-lt"/>
                <a:ea typeface="+mn-ea"/>
                <a:cs typeface="+mn-cs"/>
              </a:rPr>
              <a:t> for how you might use a Smart Board.  The random word chooser or random picture chooser works well.</a:t>
            </a:r>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79031A6-B675-4653-BDC8-6B7388FDB35A}" type="slidenum">
              <a:rPr lang="en-US" smtClean="0">
                <a:solidFill>
                  <a:srgbClr val="000000"/>
                </a:solidFill>
              </a:rPr>
              <a:pPr eaLnBrk="1" fontAlgn="base" hangingPunct="1">
                <a:spcBef>
                  <a:spcPct val="0"/>
                </a:spcBef>
                <a:spcAft>
                  <a:spcPct val="0"/>
                </a:spcAft>
              </a:pPr>
              <a:t>22</a:t>
            </a:fld>
            <a:endParaRPr 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DB1F77AA-6984-4CFB-8970-A89E85FCF1F2}" type="slidenum">
              <a:rPr lang="en-US" smtClean="0">
                <a:solidFill>
                  <a:srgbClr val="000000"/>
                </a:solidFill>
              </a:rPr>
              <a:pPr eaLnBrk="1" fontAlgn="base" hangingPunct="1">
                <a:spcBef>
                  <a:spcPct val="0"/>
                </a:spcBef>
                <a:spcAft>
                  <a:spcPct val="0"/>
                </a:spcAft>
              </a:pPr>
              <a:t>23</a:t>
            </a:fld>
            <a:endParaRPr lang="en-US" smtClean="0">
              <a:solidFill>
                <a:srgbClr val="000000"/>
              </a:solidFill>
            </a:endParaRPr>
          </a:p>
        </p:txBody>
      </p:sp>
      <p:sp>
        <p:nvSpPr>
          <p:cNvPr id="100356" name="Text Box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97" tIns="34597" rIns="34597" bIns="34597" numCol="1" anchor="t" anchorCtr="0" compatLnSpc="1">
            <a:prstTxWarp prst="textNoShape">
              <a:avLst/>
            </a:prstTxWarp>
          </a:bodyPr>
          <a:lstStyle/>
          <a:p>
            <a:r>
              <a:rPr lang="en-US" sz="1800" b="1" kern="1200" dirty="0" smtClean="0">
                <a:solidFill>
                  <a:schemeClr val="tx1"/>
                </a:solidFill>
                <a:effectLst/>
                <a:latin typeface="+mn-lt"/>
                <a:ea typeface="+mn-ea"/>
                <a:cs typeface="+mn-cs"/>
              </a:rPr>
              <a:t>Say: </a:t>
            </a:r>
            <a:r>
              <a:rPr lang="en-US" sz="1800" kern="1200" dirty="0" smtClean="0">
                <a:solidFill>
                  <a:schemeClr val="tx1"/>
                </a:solidFill>
                <a:effectLst/>
                <a:latin typeface="+mn-lt"/>
                <a:ea typeface="+mn-ea"/>
                <a:cs typeface="+mn-cs"/>
              </a:rPr>
              <a:t>It’s critical that Think-Turn-Talk be planned well in advance.  In thinking about a specific text ask: Where will you stop to ask questions?  Why will you stop there?  What question prompt will you use?</a:t>
            </a:r>
          </a:p>
          <a:p>
            <a:r>
              <a:rPr lang="en-US" sz="1800" kern="1200" dirty="0" smtClean="0">
                <a:solidFill>
                  <a:schemeClr val="tx1"/>
                </a:solidFill>
                <a:effectLst/>
                <a:latin typeface="+mn-lt"/>
                <a:ea typeface="+mn-ea"/>
                <a:cs typeface="+mn-cs"/>
              </a:rPr>
              <a:t> </a:t>
            </a:r>
          </a:p>
          <a:p>
            <a:r>
              <a:rPr lang="en-US" sz="1800" kern="1200" dirty="0" smtClean="0">
                <a:solidFill>
                  <a:schemeClr val="tx1"/>
                </a:solidFill>
                <a:effectLst/>
                <a:latin typeface="+mn-lt"/>
                <a:ea typeface="+mn-ea"/>
                <a:cs typeface="+mn-cs"/>
              </a:rPr>
              <a:t>We might look for a spot that has critical information we don’t want our students to miss; we might think about which parts could be confusing to our students; and we think about how long they have had to sit and listen.</a:t>
            </a:r>
            <a:endParaRPr lang="en-US" sz="2800" dirty="0" smtClean="0">
              <a:latin typeface="Arial" pitchFamily="34" charset="0"/>
            </a:endParaRPr>
          </a:p>
          <a:p>
            <a:pPr eaLnBrk="1" hangingPunct="1">
              <a:spcBef>
                <a:spcPct val="0"/>
              </a:spcBef>
            </a:pPr>
            <a:endParaRPr lang="en-US" sz="1700" dirty="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Question prompts are used to engage students in discussion for Think-Turn-Talk. You may choose to use questions that are more specific to a particular text, such as asking what motivates a character’s actions.</a:t>
            </a:r>
          </a:p>
          <a:p>
            <a:r>
              <a:rPr lang="en-US" sz="1200" kern="1200" dirty="0" smtClean="0">
                <a:solidFill>
                  <a:schemeClr val="tx1"/>
                </a:solidFill>
                <a:effectLst/>
                <a:latin typeface="+mn-lt"/>
                <a:ea typeface="+mn-ea"/>
                <a:cs typeface="+mn-cs"/>
              </a:rPr>
              <a:t>You might also just use a generic question such as, “What are you thinking now?”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choosing questions, you may refer back to the Comprehension Purpose Question (CPQ) so that students can reflect on the CPQ and continue to gather information that will help them to answer the CPQ.</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possible, we also try to connect Think-Turn-Talk to the comprehension strategy we are studying.</a:t>
            </a:r>
            <a:endParaRPr 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3A218FC2-3294-4370-8C4A-56C60652B278}" type="slidenum">
              <a:rPr lang="en-US" smtClean="0">
                <a:solidFill>
                  <a:srgbClr val="000000"/>
                </a:solidFill>
              </a:rPr>
              <a:pPr eaLnBrk="1" fontAlgn="base" hangingPunct="1">
                <a:spcBef>
                  <a:spcPct val="0"/>
                </a:spcBef>
                <a:spcAft>
                  <a:spcPct val="0"/>
                </a:spcAft>
              </a:pPr>
              <a:t>24</a:t>
            </a:fld>
            <a:endParaRPr 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Whatever the question we choose, it should be one that allows our students to express their thinking.  Questions that have only one correct answer, or where the answers can be found “right there” in the text, do not prove as effective for use with the Think-Turn-Talk routine.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first bullet.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Researcher Janet Wilde (1998) says,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Teachers can encourage children to make their understanding explicit by talking about it. Research shows that students who talk about how they and others think become better learners.”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we have thought carefully about our questions, we do not want to forget them in our actual implementation of the lesson.  If we write our Think-Turn-Talk question on a sticky note and place it on the page where we plan to use it, we have a good reminder to ourselves.  Because student engagement is so important, we must make sure that we don’t forget our planned discussions.</a:t>
            </a:r>
          </a:p>
          <a:p>
            <a:r>
              <a:rPr lang="en-US" sz="1200" kern="1200" dirty="0" smtClean="0">
                <a:solidFill>
                  <a:schemeClr val="tx1"/>
                </a:solidFill>
                <a:effectLst/>
                <a:latin typeface="+mn-lt"/>
                <a:ea typeface="+mn-ea"/>
                <a:cs typeface="+mn-cs"/>
              </a:rPr>
              <a:t> </a:t>
            </a:r>
          </a:p>
          <a:p>
            <a:r>
              <a:rPr lang="en-US" sz="1200" b="0" kern="1200" baseline="0" dirty="0" smtClean="0">
                <a:solidFill>
                  <a:schemeClr val="tx1"/>
                </a:solidFill>
                <a:effectLst/>
                <a:latin typeface="+mn-lt"/>
                <a:ea typeface="+mn-ea"/>
                <a:cs typeface="+mn-cs"/>
              </a:rPr>
              <a:t>We also want to follow-up on student responses with immediate and corrective feedback. Let’s take a look at two ways we provide feedback.</a:t>
            </a:r>
            <a:endParaRPr lang="en-US"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D2A63C2-8E79-4CE7-98B6-172BEA129832}" type="slidenum">
              <a:rPr lang="en-US" smtClean="0">
                <a:solidFill>
                  <a:srgbClr val="000000"/>
                </a:solidFill>
              </a:rPr>
              <a:pPr eaLnBrk="1" fontAlgn="base" hangingPunct="1">
                <a:spcBef>
                  <a:spcPct val="0"/>
                </a:spcBef>
                <a:spcAft>
                  <a:spcPct val="0"/>
                </a:spcAft>
              </a:pPr>
              <a:t>25</a:t>
            </a:fld>
            <a:endParaRPr 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a:t>
            </a:r>
            <a:r>
              <a:rPr lang="en-US" dirty="0" smtClean="0"/>
              <a:t>Providing</a:t>
            </a:r>
            <a:r>
              <a:rPr lang="en-US" baseline="0" dirty="0" smtClean="0"/>
              <a:t> feedback that is descriptive, making specific references to a student’s achievement can relate to student improvement. Ways to describe why an answer is correct are:</a:t>
            </a:r>
            <a:endParaRPr lang="en-US" dirty="0" smtClean="0"/>
          </a:p>
          <a:p>
            <a:endParaRPr lang="en-US" dirty="0" smtClean="0"/>
          </a:p>
          <a:p>
            <a:r>
              <a:rPr lang="en-US" b="1" dirty="0" smtClean="0"/>
              <a:t>Read bullets.</a:t>
            </a:r>
          </a:p>
        </p:txBody>
      </p:sp>
      <p:sp>
        <p:nvSpPr>
          <p:cNvPr id="4" name="Slide Number Placeholder 3"/>
          <p:cNvSpPr>
            <a:spLocks noGrp="1"/>
          </p:cNvSpPr>
          <p:nvPr>
            <p:ph type="sldNum" sz="quarter" idx="10"/>
          </p:nvPr>
        </p:nvSpPr>
        <p:spPr/>
        <p:txBody>
          <a:bodyPr/>
          <a:lstStyle/>
          <a:p>
            <a:fld id="{9463DAC2-AC36-4E7D-9782-7104F8F02845}" type="slidenum">
              <a:rPr lang="en-US" smtClean="0"/>
              <a:pPr/>
              <a:t>26</a:t>
            </a:fld>
            <a:endParaRPr lang="en-US"/>
          </a:p>
        </p:txBody>
      </p:sp>
    </p:spTree>
    <p:extLst>
      <p:ext uri="{BB962C8B-B14F-4D97-AF65-F5344CB8AC3E}">
        <p14:creationId xmlns:p14="http://schemas.microsoft.com/office/powerpoint/2010/main" val="1166775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bullets.</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27</a:t>
            </a:fld>
            <a:endParaRPr lang="en-US"/>
          </a:p>
        </p:txBody>
      </p:sp>
    </p:spTree>
    <p:extLst>
      <p:ext uri="{BB962C8B-B14F-4D97-AF65-F5344CB8AC3E}">
        <p14:creationId xmlns:p14="http://schemas.microsoft.com/office/powerpoint/2010/main" val="3312336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Let’s explore how this might look in the classroom.</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Handout #1.</a:t>
            </a:r>
          </a:p>
        </p:txBody>
      </p:sp>
      <p:sp>
        <p:nvSpPr>
          <p:cNvPr id="4" name="Slide Number Placeholder 3"/>
          <p:cNvSpPr>
            <a:spLocks noGrp="1"/>
          </p:cNvSpPr>
          <p:nvPr>
            <p:ph type="sldNum" sz="quarter" idx="10"/>
          </p:nvPr>
        </p:nvSpPr>
        <p:spPr/>
        <p:txBody>
          <a:bodyPr/>
          <a:lstStyle/>
          <a:p>
            <a:fld id="{9463DAC2-AC36-4E7D-9782-7104F8F02845}" type="slidenum">
              <a:rPr lang="en-US" smtClean="0"/>
              <a:pPr/>
              <a:t>28</a:t>
            </a:fld>
            <a:endParaRPr lang="en-US"/>
          </a:p>
        </p:txBody>
      </p:sp>
    </p:spTree>
    <p:extLst>
      <p:ext uri="{BB962C8B-B14F-4D97-AF65-F5344CB8AC3E}">
        <p14:creationId xmlns:p14="http://schemas.microsoft.com/office/powerpoint/2010/main" val="2672491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32</a:t>
            </a:fld>
            <a:endParaRPr lang="en-US"/>
          </a:p>
        </p:txBody>
      </p:sp>
    </p:spTree>
    <p:extLst>
      <p:ext uri="{BB962C8B-B14F-4D97-AF65-F5344CB8AC3E}">
        <p14:creationId xmlns:p14="http://schemas.microsoft.com/office/powerpoint/2010/main" val="137978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33</a:t>
            </a:fld>
            <a:endParaRPr lang="en-US"/>
          </a:p>
        </p:txBody>
      </p:sp>
    </p:spTree>
    <p:extLst>
      <p:ext uri="{BB962C8B-B14F-4D97-AF65-F5344CB8AC3E}">
        <p14:creationId xmlns:p14="http://schemas.microsoft.com/office/powerpoint/2010/main" val="267249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 We have four goals during this session: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first two bullets.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Think-Turn-Talk is a powerful instructional routine that may also be known as Think-Pair-Share (Lyman, 1981).  How many of you have used this routine in your classroom? </a:t>
            </a:r>
            <a:endParaRPr lang="en-US" dirty="0" smtClean="0"/>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Provide time for audience to respond.</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You may have used this routine in your classroom as a way to promote student involvement and increase discussion (</a:t>
            </a:r>
            <a:r>
              <a:rPr lang="en-US" sz="1200" kern="1200" dirty="0" err="1" smtClean="0">
                <a:solidFill>
                  <a:schemeClr val="tx1"/>
                </a:solidFill>
                <a:effectLst/>
                <a:latin typeface="+mn-lt"/>
                <a:ea typeface="+mn-ea"/>
                <a:cs typeface="+mn-cs"/>
              </a:rPr>
              <a:t>McTighe</a:t>
            </a:r>
            <a:r>
              <a:rPr lang="en-US" sz="1200" kern="1200" dirty="0" smtClean="0">
                <a:solidFill>
                  <a:schemeClr val="tx1"/>
                </a:solidFill>
                <a:effectLst/>
                <a:latin typeface="+mn-lt"/>
                <a:ea typeface="+mn-ea"/>
                <a:cs typeface="+mn-cs"/>
              </a:rPr>
              <a:t> &amp; Lyman, 1988), or because you know that “students with learning disabilities prefer to work in pairs” (Vaughn, Hughes, Moody &amp; </a:t>
            </a:r>
            <a:r>
              <a:rPr lang="en-US" sz="1200" kern="1200" dirty="0" err="1" smtClean="0">
                <a:solidFill>
                  <a:schemeClr val="tx1"/>
                </a:solidFill>
                <a:effectLst/>
                <a:latin typeface="+mn-lt"/>
                <a:ea typeface="+mn-ea"/>
                <a:cs typeface="+mn-cs"/>
              </a:rPr>
              <a:t>Elbaum</a:t>
            </a:r>
            <a:r>
              <a:rPr lang="en-US" sz="1200" kern="1200" dirty="0" smtClean="0">
                <a:solidFill>
                  <a:schemeClr val="tx1"/>
                </a:solidFill>
                <a:effectLst/>
                <a:latin typeface="+mn-lt"/>
                <a:ea typeface="+mn-ea"/>
                <a:cs typeface="+mn-cs"/>
              </a:rPr>
              <a:t>, 2001).</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may not be a new routine to you, but today we are going to address ways to use Think-Turn-Talk more often and more effectively. </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his cooperative learning routine is equally effective for both young students and adult learners. </a:t>
            </a:r>
            <a:r>
              <a:rPr lang="en-US" sz="1200" b="0" kern="1200" dirty="0" smtClean="0">
                <a:solidFill>
                  <a:schemeClr val="tx1"/>
                </a:solidFill>
                <a:effectLst/>
                <a:latin typeface="+mn-lt"/>
                <a:ea typeface="+mn-ea"/>
                <a:cs typeface="+mn-cs"/>
              </a:rPr>
              <a:t>Remember,</a:t>
            </a:r>
            <a:r>
              <a:rPr lang="en-US" sz="1200" b="0" kern="1200" baseline="0" dirty="0" smtClean="0">
                <a:solidFill>
                  <a:schemeClr val="tx1"/>
                </a:solidFill>
                <a:effectLst/>
                <a:latin typeface="+mn-lt"/>
                <a:ea typeface="+mn-ea"/>
                <a:cs typeface="+mn-cs"/>
              </a:rPr>
              <a:t> our goal in TLI is to work toward consistency and a</a:t>
            </a:r>
            <a:r>
              <a:rPr lang="en-US" baseline="0" dirty="0" smtClean="0"/>
              <a:t>lignment across all age/grade level.</a:t>
            </a:r>
            <a:endParaRPr lang="en-US" dirty="0" smtClean="0"/>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we will talk about why the routine is effective, then we will discuss how to implement the routine as part of your daily instruction, and finally we will practice and plan to use the Think-Turn-Talk routine.</a:t>
            </a:r>
            <a:endParaRPr lang="en-US" dirty="0" smtClean="0">
              <a:latin typeface="Arial" pitchFamily="34"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7F616A0F-151F-41B5-9A30-C2EC45174CB1}" type="slidenum">
              <a:rPr lang="en-US" smtClean="0">
                <a:solidFill>
                  <a:srgbClr val="000000"/>
                </a:solidFill>
              </a:rPr>
              <a:pPr eaLnBrk="1" fontAlgn="base" hangingPunct="1">
                <a:spcBef>
                  <a:spcPct val="0"/>
                </a:spcBef>
                <a:spcAft>
                  <a:spcPct val="0"/>
                </a:spcAft>
              </a:pPr>
              <a:t>4</a:t>
            </a:fld>
            <a:endParaRPr lang="en-US"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p>
          <a:p>
            <a:endParaRPr lang="en-US" b="1" dirty="0" smtClean="0"/>
          </a:p>
          <a:p>
            <a:r>
              <a:rPr lang="en-US" b="1" dirty="0" smtClean="0"/>
              <a:t>Handout # 2. </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34</a:t>
            </a:fld>
            <a:endParaRPr lang="en-US"/>
          </a:p>
        </p:txBody>
      </p:sp>
    </p:spTree>
    <p:extLst>
      <p:ext uri="{BB962C8B-B14F-4D97-AF65-F5344CB8AC3E}">
        <p14:creationId xmlns:p14="http://schemas.microsoft.com/office/powerpoint/2010/main" val="3051018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Click to reveal quotation.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quotation.</a:t>
            </a:r>
            <a:endParaRPr lang="en-US"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427E0CC-0076-4D52-B662-494F06F9256F}" type="slidenum">
              <a:rPr lang="en-US" smtClean="0">
                <a:solidFill>
                  <a:srgbClr val="000000"/>
                </a:solidFill>
              </a:rPr>
              <a:pPr eaLnBrk="1" fontAlgn="base" hangingPunct="1">
                <a:spcBef>
                  <a:spcPct val="0"/>
                </a:spcBef>
                <a:spcAft>
                  <a:spcPct val="0"/>
                </a:spcAft>
              </a:pPr>
              <a:t>35</a:t>
            </a:fld>
            <a:endParaRPr lang="en-US"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36</a:t>
            </a:fld>
            <a:endParaRPr lang="en-US"/>
          </a:p>
        </p:txBody>
      </p:sp>
    </p:spTree>
    <p:extLst>
      <p:ext uri="{BB962C8B-B14F-4D97-AF65-F5344CB8AC3E}">
        <p14:creationId xmlns:p14="http://schemas.microsoft.com/office/powerpoint/2010/main" val="3929555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37</a:t>
            </a:fld>
            <a:endParaRPr lang="en-US"/>
          </a:p>
        </p:txBody>
      </p:sp>
    </p:spTree>
    <p:extLst>
      <p:ext uri="{BB962C8B-B14F-4D97-AF65-F5344CB8AC3E}">
        <p14:creationId xmlns:p14="http://schemas.microsoft.com/office/powerpoint/2010/main" val="317281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a:t>
            </a:r>
            <a:r>
              <a:rPr lang="en-US" b="1" baseline="0" dirty="0" smtClean="0"/>
              <a:t>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5</a:t>
            </a:fld>
            <a:endParaRPr lang="en-US"/>
          </a:p>
        </p:txBody>
      </p:sp>
    </p:spTree>
    <p:extLst>
      <p:ext uri="{BB962C8B-B14F-4D97-AF65-F5344CB8AC3E}">
        <p14:creationId xmlns:p14="http://schemas.microsoft.com/office/powerpoint/2010/main" val="1685596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There are a number of benefits when we implement the Think-Turn-Talk routine. Let’s look at </a:t>
            </a:r>
            <a:r>
              <a:rPr lang="en-US" sz="1200" kern="1200" baseline="0" dirty="0" smtClean="0">
                <a:solidFill>
                  <a:schemeClr val="tx1"/>
                </a:solidFill>
                <a:effectLst/>
                <a:latin typeface="+mn-lt"/>
                <a:ea typeface="+mn-ea"/>
                <a:cs typeface="+mn-cs"/>
              </a:rPr>
              <a:t>these benefits more in-depth.</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eaLnBrk="1" hangingPunct="1">
              <a:spcBef>
                <a:spcPct val="0"/>
              </a:spcBef>
            </a:pPr>
            <a:endParaRPr 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33DC2FE-A417-42D5-980F-178F7E9689BD}" type="slidenum">
              <a:rPr lang="en-US" smtClean="0">
                <a:solidFill>
                  <a:srgbClr val="000000"/>
                </a:solidFill>
              </a:rPr>
              <a:pPr eaLnBrk="1" fontAlgn="base" hangingPunct="1">
                <a:spcBef>
                  <a:spcPct val="0"/>
                </a:spcBef>
                <a:spcAft>
                  <a:spcPct val="0"/>
                </a:spcAft>
              </a:pPr>
              <a:t>6</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Think-Turn-Talk helps all learners to listen and engage in the lesson. Dylan </a:t>
            </a:r>
            <a:r>
              <a:rPr lang="en-US" sz="1200" kern="1200" dirty="0" err="1" smtClean="0">
                <a:solidFill>
                  <a:schemeClr val="tx1"/>
                </a:solidFill>
                <a:effectLst/>
                <a:latin typeface="+mn-lt"/>
                <a:ea typeface="+mn-ea"/>
                <a:cs typeface="+mn-cs"/>
              </a:rPr>
              <a:t>Wiliam</a:t>
            </a:r>
            <a:r>
              <a:rPr lang="en-US" sz="1200" kern="1200" dirty="0" smtClean="0">
                <a:solidFill>
                  <a:schemeClr val="tx1"/>
                </a:solidFill>
                <a:effectLst/>
                <a:latin typeface="+mn-lt"/>
                <a:ea typeface="+mn-ea"/>
                <a:cs typeface="+mn-cs"/>
              </a:rPr>
              <a:t> (2005) asks, “The big question is: who is doing the thinking in the classroom?”  Researchers who have studied exemplary teachers found that the most accomplished teachers were able to promote high levels of student engagement in their lessons and had well-established routines in place(Taylor, Pearson, Clark &amp; Walpole, 1999). We must ensure that all students are thinking and that all students are engaged in our lessons.  Joe </a:t>
            </a:r>
            <a:r>
              <a:rPr lang="en-US" sz="1200" kern="1200" dirty="0" err="1" smtClean="0">
                <a:solidFill>
                  <a:schemeClr val="tx1"/>
                </a:solidFill>
                <a:effectLst/>
                <a:latin typeface="+mn-lt"/>
                <a:ea typeface="+mn-ea"/>
                <a:cs typeface="+mn-cs"/>
              </a:rPr>
              <a:t>Torgesen</a:t>
            </a:r>
            <a:r>
              <a:rPr lang="en-US" sz="1200" kern="1200" dirty="0" smtClean="0">
                <a:solidFill>
                  <a:schemeClr val="tx1"/>
                </a:solidFill>
                <a:effectLst/>
                <a:latin typeface="+mn-lt"/>
                <a:ea typeface="+mn-ea"/>
                <a:cs typeface="+mn-cs"/>
              </a:rPr>
              <a:t> says,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7</a:t>
            </a:fld>
            <a:endParaRPr lang="en-US"/>
          </a:p>
        </p:txBody>
      </p:sp>
    </p:spTree>
    <p:extLst>
      <p:ext uri="{BB962C8B-B14F-4D97-AF65-F5344CB8AC3E}">
        <p14:creationId xmlns:p14="http://schemas.microsoft.com/office/powerpoint/2010/main" val="289973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Think-Turn-Talk also supports student</a:t>
            </a:r>
            <a:r>
              <a:rPr lang="en-US" b="0" baseline="0" dirty="0" smtClean="0"/>
              <a:t> comprehension of text.</a:t>
            </a:r>
          </a:p>
          <a:p>
            <a:endParaRPr lang="en-US" b="0" baseline="0" dirty="0" smtClean="0"/>
          </a:p>
          <a:p>
            <a:r>
              <a:rPr lang="en-US" b="1" dirty="0" smtClean="0"/>
              <a:t>Review</a:t>
            </a:r>
            <a:r>
              <a:rPr lang="en-US" b="1" baseline="0" dirty="0" smtClean="0"/>
              <a:t> bullets.</a:t>
            </a:r>
          </a:p>
          <a:p>
            <a:endParaRPr lang="en-US" b="1" baseline="0" dirty="0" smtClean="0"/>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Think-Turn-Talk provides think-time (also referred to as wait-time) for all students, but especially for those who need it. Let’s consider think-time.  How long do you predict think-time usually lasts after a teacher asks a question?</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8</a:t>
            </a:fld>
            <a:endParaRPr lang="en-US"/>
          </a:p>
        </p:txBody>
      </p:sp>
    </p:spTree>
    <p:extLst>
      <p:ext uri="{BB962C8B-B14F-4D97-AF65-F5344CB8AC3E}">
        <p14:creationId xmlns:p14="http://schemas.microsoft.com/office/powerpoint/2010/main" val="289973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Click for 1.5 seconds to appear.</a:t>
            </a:r>
          </a:p>
          <a:p>
            <a:endParaRPr lang="en-US"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Say: </a:t>
            </a:r>
            <a:r>
              <a:rPr lang="en-US" sz="1200" b="0" i="0" u="none" strike="noStrike" kern="1200" baseline="0" dirty="0" smtClean="0">
                <a:solidFill>
                  <a:schemeClr val="tx1"/>
                </a:solidFill>
                <a:latin typeface="+mn-lt"/>
                <a:ea typeface="+mn-ea"/>
                <a:cs typeface="+mn-cs"/>
              </a:rPr>
              <a:t>Mary Budd Rowe (in Stahl, 1994) was the first to investigate wait-time/think-time (periods of silence that followed teacher questions and students' completed responses). She found that think-time “rarely lasted more than 1.5 seconds in typical classrooms” (Stahl, 1994). Often, shorter amounts of think-time are provided to students who are perceived as “slow” or “poor” learners (Cotton, 2001). Researchers have discovered, however, that when these periods of silence lasted at least…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Click</a:t>
            </a:r>
            <a:r>
              <a:rPr lang="en-US" b="1" baseline="0" dirty="0" smtClean="0"/>
              <a:t> for 3-5 seconds to appear.</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Say: </a:t>
            </a:r>
            <a:r>
              <a:rPr lang="en-US" sz="1200" b="0" i="0" u="none" strike="noStrike" kern="1200" baseline="0" dirty="0" smtClean="0">
                <a:solidFill>
                  <a:schemeClr val="tx1"/>
                </a:solidFill>
                <a:latin typeface="+mn-lt"/>
                <a:ea typeface="+mn-ea"/>
                <a:cs typeface="+mn-cs"/>
              </a:rPr>
              <a:t>3 seconds, many positive things happened to both students' and teachers' behaviors and attitudes. </a:t>
            </a:r>
          </a:p>
          <a:p>
            <a:endParaRPr lang="en-US" dirty="0" smtClean="0"/>
          </a:p>
          <a:p>
            <a:endParaRPr lang="en-US" b="1" baseline="0" dirty="0" smtClean="0"/>
          </a:p>
          <a:p>
            <a:r>
              <a:rPr lang="en-US" b="1" baseline="0" dirty="0" smtClean="0"/>
              <a:t>Click for positive effects on students to appear.  Read slide.</a:t>
            </a:r>
            <a:endParaRPr lang="en-US" b="1"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7D7F9A62-BC42-4D26-8FB0-AA8F17FADD0D}" type="slidenum">
              <a:rPr lang="en-US" smtClean="0">
                <a:solidFill>
                  <a:srgbClr val="000000"/>
                </a:solidFill>
              </a:rPr>
              <a:pPr eaLnBrk="1" fontAlgn="base" hangingPunct="1">
                <a:spcBef>
                  <a:spcPct val="0"/>
                </a:spcBef>
                <a:spcAft>
                  <a:spcPct val="0"/>
                </a:spcAft>
              </a:pPr>
              <a:t>9</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AAC807F-4E16-4B84-9227-2A20E255E1A7}" type="slidenum">
              <a:rPr lang="en-US" smtClean="0">
                <a:solidFill>
                  <a:srgbClr val="000000"/>
                </a:solidFill>
              </a:rPr>
              <a:pPr eaLnBrk="1" fontAlgn="base" hangingPunct="1">
                <a:spcBef>
                  <a:spcPct val="0"/>
                </a:spcBef>
                <a:spcAft>
                  <a:spcPct val="0"/>
                </a:spcAft>
              </a:pPr>
              <a:t>10</a:t>
            </a:fld>
            <a:endParaRPr lang="en-US" smtClean="0">
              <a:solidFill>
                <a:srgbClr val="000000"/>
              </a:solidFill>
            </a:endParaRPr>
          </a:p>
        </p:txBody>
      </p:sp>
      <p:sp>
        <p:nvSpPr>
          <p:cNvPr id="87044" name="Text Box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97" tIns="34597" rIns="34597" bIns="34597" numCol="1" anchor="t" anchorCtr="0" compatLnSpc="1">
            <a:prstTxWarp prst="textNoShape">
              <a:avLst/>
            </a:prstTxWarp>
          </a:bodyPr>
          <a:lstStyle/>
          <a:p>
            <a:r>
              <a:rPr lang="en-US" sz="1800" b="1" kern="1200" dirty="0" smtClean="0">
                <a:solidFill>
                  <a:schemeClr val="tx1"/>
                </a:solidFill>
                <a:effectLst/>
                <a:latin typeface="+mn-lt"/>
                <a:ea typeface="+mn-ea"/>
                <a:cs typeface="+mn-cs"/>
              </a:rPr>
              <a:t>Say:  </a:t>
            </a:r>
            <a:r>
              <a:rPr lang="en-US" sz="1800" kern="1200" dirty="0" smtClean="0">
                <a:solidFill>
                  <a:schemeClr val="tx1"/>
                </a:solidFill>
                <a:effectLst/>
                <a:latin typeface="+mn-lt"/>
                <a:ea typeface="+mn-ea"/>
                <a:cs typeface="+mn-cs"/>
              </a:rPr>
              <a:t>Think-time not only provided benefits for students.  It also impacted teachers’ behavior.</a:t>
            </a:r>
          </a:p>
          <a:p>
            <a:r>
              <a:rPr lang="en-US" sz="1800" kern="1200" dirty="0" smtClean="0">
                <a:solidFill>
                  <a:schemeClr val="tx1"/>
                </a:solidFill>
                <a:effectLst/>
                <a:latin typeface="+mn-lt"/>
                <a:ea typeface="+mn-ea"/>
                <a:cs typeface="+mn-cs"/>
              </a:rPr>
              <a:t> </a:t>
            </a:r>
          </a:p>
          <a:p>
            <a:r>
              <a:rPr lang="en-US" sz="1800" b="1" kern="1200" dirty="0" smtClean="0">
                <a:solidFill>
                  <a:schemeClr val="tx1"/>
                </a:solidFill>
                <a:effectLst/>
                <a:latin typeface="+mn-lt"/>
                <a:ea typeface="+mn-ea"/>
                <a:cs typeface="+mn-cs"/>
              </a:rPr>
              <a:t>Read slide.</a:t>
            </a:r>
            <a:r>
              <a:rPr lang="en-US" sz="1800" kern="1200" dirty="0" smtClean="0">
                <a:solidFill>
                  <a:schemeClr val="tx1"/>
                </a:solidFill>
                <a:effectLst/>
                <a:latin typeface="+mn-lt"/>
                <a:ea typeface="+mn-ea"/>
                <a:cs typeface="+mn-cs"/>
              </a:rPr>
              <a:t> </a:t>
            </a:r>
          </a:p>
          <a:p>
            <a:r>
              <a:rPr lang="en-US" sz="1800" b="1"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Say: </a:t>
            </a:r>
            <a:r>
              <a:rPr lang="en-US" sz="1800" kern="1200" dirty="0" smtClean="0">
                <a:solidFill>
                  <a:schemeClr val="tx1"/>
                </a:solidFill>
                <a:effectLst/>
                <a:latin typeface="+mn-lt"/>
                <a:ea typeface="+mn-ea"/>
                <a:cs typeface="+mn-cs"/>
              </a:rPr>
              <a:t>The threshold of at least 3 seconds is important to receive the benefits of Think-Turn-Talk. One thing to keep in mind however, is that “A number of studies suggest that teachers appear to have difficulty utilizing a wait time of 3 seconds or more” (Tobin, 1987). Even when teachers were asked to wait, they often moved on before 3 seconds had passed. In other words, it’s hard for us to wait, so we must make a conscious effort to do so! Think-Turn-Talk is a routine that can help us make that conscious effort.</a:t>
            </a:r>
            <a:endParaRPr lang="en-US" sz="2800" dirty="0" smtClean="0">
              <a:latin typeface="Arial" pitchFamily="34" charset="0"/>
            </a:endParaRPr>
          </a:p>
          <a:p>
            <a:pPr>
              <a:spcBef>
                <a:spcPts val="402"/>
              </a:spcBef>
            </a:pPr>
            <a:endParaRPr lang="en-US" sz="1700"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ue.jpg"/>
          <p:cNvPicPr>
            <a:picLocks noChangeAspect="1"/>
          </p:cNvPicPr>
          <p:nvPr userDrawn="1"/>
        </p:nvPicPr>
        <p:blipFill>
          <a:blip r:embed="rId2" cstate="print"/>
          <a:stretch>
            <a:fillRect/>
          </a:stretch>
        </p:blipFill>
        <p:spPr>
          <a:xfrm>
            <a:off x="0" y="0"/>
            <a:ext cx="9144000" cy="2999232"/>
          </a:xfrm>
          <a:prstGeom prst="rect">
            <a:avLst/>
          </a:prstGeom>
        </p:spPr>
      </p:pic>
      <p:sp>
        <p:nvSpPr>
          <p:cNvPr id="2" name="Title 1"/>
          <p:cNvSpPr>
            <a:spLocks noGrp="1"/>
          </p:cNvSpPr>
          <p:nvPr>
            <p:ph type="ctrTitle"/>
          </p:nvPr>
        </p:nvSpPr>
        <p:spPr>
          <a:xfrm>
            <a:off x="1295400" y="3254375"/>
            <a:ext cx="6629400" cy="1470025"/>
          </a:xfrm>
        </p:spPr>
        <p:txBody>
          <a:bodyPr>
            <a:normAutofit/>
          </a:bodyPr>
          <a:lstStyle>
            <a:lvl1pPr>
              <a:defRPr sz="4400">
                <a:solidFill>
                  <a:srgbClr val="176DAD"/>
                </a:solidFill>
                <a:latin typeface="+mj-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6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chemeClr val="bg1"/>
                </a:solidFill>
              </a:defRPr>
            </a:lvl1pPr>
          </a:lstStyle>
          <a:p>
            <a:fld id="{7B44EE3B-371E-4108-AA03-CAAD196CAD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7000"/>
            <a:ext cx="1600200" cy="244475"/>
          </a:xfrm>
          <a:prstGeom prst="rect">
            <a:avLst/>
          </a:prstGeom>
        </p:spPr>
        <p:txBody>
          <a:bodyPr/>
          <a:lstStyle/>
          <a:p>
            <a:fld id="{5BF27C99-1C17-4C9D-BAEF-4137BA44C2A6}" type="datetime1">
              <a:rPr lang="en-US" smtClean="0"/>
              <a:pPr/>
              <a:t>12/13/2012</a:t>
            </a:fld>
            <a:endParaRPr lang="en-US"/>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7000"/>
            <a:ext cx="1600200" cy="244475"/>
          </a:xfrm>
          <a:prstGeom prst="rect">
            <a:avLst/>
          </a:prstGeom>
        </p:spPr>
        <p:txBody>
          <a:bodyPr/>
          <a:lstStyle/>
          <a:p>
            <a:fld id="{6628CFF7-66B9-44AB-A4CA-76B59A33D1A3}" type="datetime1">
              <a:rPr lang="en-US" smtClean="0"/>
              <a:pPr/>
              <a:t>12/13/2012</a:t>
            </a:fld>
            <a:endParaRPr lang="en-US"/>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Copyright 2012 Texas Education Agency and the University of Texas System</a:t>
            </a:r>
            <a:endParaRPr lang="en-US" dirty="0"/>
          </a:p>
        </p:txBody>
      </p:sp>
      <p:sp>
        <p:nvSpPr>
          <p:cNvPr id="6" name="Slide Number Placeholder 5"/>
          <p:cNvSpPr>
            <a:spLocks noGrp="1"/>
          </p:cNvSpPr>
          <p:nvPr>
            <p:ph type="sldNum" sz="quarter" idx="12"/>
          </p:nvPr>
        </p:nvSpPr>
        <p:spPr>
          <a:xfrm>
            <a:off x="8763000" y="6477000"/>
            <a:ext cx="457200" cy="244475"/>
          </a:xfrm>
        </p:spPr>
        <p:txBody>
          <a:bodyPr/>
          <a:lstStyle>
            <a:lvl1pPr>
              <a:defRPr lang="en-US" sz="800" kern="1200" smtClean="0">
                <a:solidFill>
                  <a:schemeClr val="tx1">
                    <a:tint val="75000"/>
                  </a:schemeClr>
                </a:solidFill>
                <a:latin typeface="+mn-lt"/>
                <a:ea typeface="+mn-ea"/>
                <a:cs typeface="+mn-cs"/>
              </a:defRPr>
            </a:lvl1pPr>
          </a:lstStyle>
          <a:p>
            <a:fld id="{7B44EE3B-371E-4108-AA03-CAAD196CADC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9" name="Slide Number Placeholder 8"/>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4" name="Slide Number Placeholder 3"/>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1.jpg"/>
          <p:cNvPicPr>
            <a:picLocks noChangeAspect="1"/>
          </p:cNvPicPr>
          <p:nvPr/>
        </p:nvPicPr>
        <p:blipFill>
          <a:blip r:embed="rId13" cstate="print"/>
          <a:stretch>
            <a:fillRect/>
          </a:stretch>
        </p:blipFill>
        <p:spPr>
          <a:xfrm>
            <a:off x="0" y="0"/>
            <a:ext cx="9144000" cy="819302"/>
          </a:xfrm>
          <a:prstGeom prst="rect">
            <a:avLst/>
          </a:prstGeom>
        </p:spPr>
      </p:pic>
      <p:pic>
        <p:nvPicPr>
          <p:cNvPr id="8" name="Picture 7" descr="blue2.jpg"/>
          <p:cNvPicPr>
            <a:picLocks noChangeAspect="1"/>
          </p:cNvPicPr>
          <p:nvPr/>
        </p:nvPicPr>
        <p:blipFill>
          <a:blip r:embed="rId14" cstate="print"/>
          <a:stretch>
            <a:fillRect/>
          </a:stretch>
        </p:blipFill>
        <p:spPr>
          <a:xfrm>
            <a:off x="0" y="5559552"/>
            <a:ext cx="9144000" cy="1298448"/>
          </a:xfrm>
          <a:prstGeom prst="rect">
            <a:avLst/>
          </a:prstGeom>
        </p:spPr>
      </p:pic>
      <p:sp>
        <p:nvSpPr>
          <p:cNvPr id="2" name="Title Placeholder 1"/>
          <p:cNvSpPr>
            <a:spLocks noGrp="1"/>
          </p:cNvSpPr>
          <p:nvPr>
            <p:ph type="title"/>
          </p:nvPr>
        </p:nvSpPr>
        <p:spPr>
          <a:xfrm>
            <a:off x="457200" y="948779"/>
            <a:ext cx="8229600" cy="76944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Copyright 2012 Texas Education Agency and the University of Texas System</a:t>
            </a:r>
            <a:endParaRPr lang="en-US" dirty="0"/>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marL="0" algn="ctr" defTabSz="914400" rtl="0" eaLnBrk="1" latinLnBrk="0" hangingPunct="1">
              <a:defRPr lang="en-US" sz="800" kern="1200" smtClean="0">
                <a:solidFill>
                  <a:schemeClr val="tx1">
                    <a:tint val="75000"/>
                  </a:schemeClr>
                </a:solidFill>
                <a:latin typeface="+mn-lt"/>
                <a:ea typeface="+mn-ea"/>
                <a:cs typeface="+mn-cs"/>
              </a:defRPr>
            </a:lvl1pPr>
          </a:lstStyle>
          <a:p>
            <a:fld id="{7B44EE3B-371E-4108-AA03-CAAD196CADC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000" kern="1200">
          <a:solidFill>
            <a:srgbClr val="176DAD"/>
          </a:solidFill>
          <a:latin typeface="+mj-lt"/>
          <a:ea typeface="+mj-ea"/>
          <a:cs typeface="Adobe Arabic" pitchFamily="18" charset="-78"/>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youtu.be/X02F9DlkPJ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edutopia.org/classroom-student-participation-tip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ericdigests.org/1995-1/think.ht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centeroninstruction.org/files/Academic%20Literacy.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330575"/>
            <a:ext cx="6629400" cy="1470025"/>
          </a:xfrm>
        </p:spPr>
        <p:txBody>
          <a:bodyPr>
            <a:normAutofit/>
          </a:bodyPr>
          <a:lstStyle/>
          <a:p>
            <a:r>
              <a:rPr lang="en-US" sz="4800" dirty="0" smtClean="0"/>
              <a:t>Think-Turn-Talk</a:t>
            </a:r>
            <a:endParaRPr lang="en-US" sz="4800" dirty="0"/>
          </a:p>
        </p:txBody>
      </p:sp>
      <p:sp>
        <p:nvSpPr>
          <p:cNvPr id="3" name="Subtitle 2"/>
          <p:cNvSpPr>
            <a:spLocks noGrp="1"/>
          </p:cNvSpPr>
          <p:nvPr>
            <p:ph type="subTitle" idx="1"/>
          </p:nvPr>
        </p:nvSpPr>
        <p:spPr/>
        <p:txBody>
          <a:bodyPr>
            <a:normAutofit/>
          </a:bodyPr>
          <a:lstStyle/>
          <a:p>
            <a:pPr>
              <a:spcBef>
                <a:spcPts val="0"/>
              </a:spcBef>
            </a:pPr>
            <a:r>
              <a:rPr lang="en-US" dirty="0" smtClean="0"/>
              <a:t>A Presentation for Middle School and High School Teachers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chor="t">
            <a:normAutofit/>
          </a:bodyPr>
          <a:lstStyle/>
          <a:p>
            <a:r>
              <a:rPr lang="en-US" dirty="0">
                <a:latin typeface="+mn-lt"/>
              </a:rPr>
              <a:t>Think-time</a:t>
            </a:r>
          </a:p>
        </p:txBody>
      </p:sp>
      <p:sp>
        <p:nvSpPr>
          <p:cNvPr id="3" name="Content Placeholder 2"/>
          <p:cNvSpPr>
            <a:spLocks noGrp="1"/>
          </p:cNvSpPr>
          <p:nvPr>
            <p:ph idx="1"/>
          </p:nvPr>
        </p:nvSpPr>
        <p:spPr>
          <a:xfrm>
            <a:off x="304800" y="1600200"/>
            <a:ext cx="8610600" cy="4648200"/>
          </a:xfrm>
        </p:spPr>
        <p:txBody>
          <a:bodyPr rtlCol="0">
            <a:normAutofit/>
          </a:bodyPr>
          <a:lstStyle/>
          <a:p>
            <a:pPr eaLnBrk="1" fontAlgn="auto" hangingPunct="1">
              <a:spcAft>
                <a:spcPts val="0"/>
              </a:spcAft>
              <a:buFontTx/>
              <a:buNone/>
              <a:defRPr/>
            </a:pPr>
            <a:r>
              <a:rPr lang="en-US" sz="2800" b="1" dirty="0" smtClean="0"/>
              <a:t>Positive effects on teachers:</a:t>
            </a:r>
          </a:p>
          <a:p>
            <a:pPr eaLnBrk="1" fontAlgn="auto" hangingPunct="1">
              <a:spcAft>
                <a:spcPts val="0"/>
              </a:spcAft>
              <a:buFontTx/>
              <a:buNone/>
              <a:defRPr/>
            </a:pPr>
            <a:endParaRPr lang="en-US" sz="1200" dirty="0" smtClean="0"/>
          </a:p>
          <a:p>
            <a:pPr marL="695325" indent="-347663" eaLnBrk="1" fontAlgn="auto" hangingPunct="1">
              <a:spcAft>
                <a:spcPts val="0"/>
              </a:spcAft>
              <a:defRPr/>
            </a:pPr>
            <a:r>
              <a:rPr lang="en-US" sz="2800" dirty="0" smtClean="0"/>
              <a:t>“Their questioning strategies tend to be more varied and flexible. </a:t>
            </a:r>
          </a:p>
          <a:p>
            <a:pPr marL="695325" indent="-347663" eaLnBrk="1" fontAlgn="auto" hangingPunct="1">
              <a:spcAft>
                <a:spcPts val="0"/>
              </a:spcAft>
              <a:defRPr/>
            </a:pPr>
            <a:r>
              <a:rPr lang="en-US" sz="2800" dirty="0" smtClean="0"/>
              <a:t>They decrease the quantity and increase the quality and variety of their questions. </a:t>
            </a:r>
          </a:p>
          <a:p>
            <a:pPr marL="695325" indent="-347663" eaLnBrk="1" fontAlgn="auto" hangingPunct="1">
              <a:spcBef>
                <a:spcPct val="30000"/>
              </a:spcBef>
              <a:spcAft>
                <a:spcPts val="0"/>
              </a:spcAft>
              <a:defRPr/>
            </a:pPr>
            <a:r>
              <a:rPr lang="en-US" sz="2800" dirty="0" smtClean="0"/>
              <a:t>They ask additional questions that require more complex information processing and higher-level thinking on the part of students.” </a:t>
            </a:r>
          </a:p>
          <a:p>
            <a:pPr marL="347662" indent="0" eaLnBrk="1" fontAlgn="auto" hangingPunct="1">
              <a:spcBef>
                <a:spcPct val="30000"/>
              </a:spcBef>
              <a:spcAft>
                <a:spcPts val="0"/>
              </a:spcAft>
              <a:buNone/>
              <a:defRPr/>
            </a:pPr>
            <a:r>
              <a:rPr lang="en-US" sz="2800" dirty="0"/>
              <a:t> </a:t>
            </a:r>
            <a:r>
              <a:rPr lang="en-US" sz="2800" dirty="0" smtClean="0"/>
              <a:t>                                                                            </a:t>
            </a:r>
            <a:r>
              <a:rPr lang="en-US" sz="2000" dirty="0" smtClean="0"/>
              <a:t>(Stahl, 1994)</a:t>
            </a:r>
          </a:p>
          <a:p>
            <a:pPr marL="695325" indent="-347663" eaLnBrk="1" fontAlgn="auto" hangingPunct="1">
              <a:spcBef>
                <a:spcPct val="30000"/>
              </a:spcBef>
              <a:spcAft>
                <a:spcPts val="0"/>
              </a:spcAft>
              <a:buFontTx/>
              <a:buNone/>
              <a:defRPr/>
            </a:pPr>
            <a:endParaRPr lang="en-US" sz="2000" dirty="0"/>
          </a:p>
        </p:txBody>
      </p:sp>
      <p:sp>
        <p:nvSpPr>
          <p:cNvPr id="4"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5"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10</a:t>
            </a:fld>
            <a:endParaRPr lang="en-US"/>
          </a:p>
        </p:txBody>
      </p:sp>
    </p:spTree>
    <p:extLst>
      <p:ext uri="{BB962C8B-B14F-4D97-AF65-F5344CB8AC3E}">
        <p14:creationId xmlns:p14="http://schemas.microsoft.com/office/powerpoint/2010/main" val="1118333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43000"/>
            <a:ext cx="8229600" cy="769441"/>
          </a:xfrm>
        </p:spPr>
        <p:txBody>
          <a:bodyPr/>
          <a:lstStyle/>
          <a:p>
            <a:r>
              <a:rPr lang="en-US" dirty="0" smtClean="0"/>
              <a:t>Process Information</a:t>
            </a:r>
            <a:endParaRPr lang="en-US" dirty="0"/>
          </a:p>
        </p:txBody>
      </p:sp>
      <p:sp>
        <p:nvSpPr>
          <p:cNvPr id="7" name="Content Placeholder 6"/>
          <p:cNvSpPr>
            <a:spLocks noGrp="1"/>
          </p:cNvSpPr>
          <p:nvPr>
            <p:ph idx="1"/>
          </p:nvPr>
        </p:nvSpPr>
        <p:spPr>
          <a:xfrm>
            <a:off x="457200" y="1905000"/>
            <a:ext cx="8229600" cy="4068763"/>
          </a:xfrm>
        </p:spPr>
        <p:txBody>
          <a:bodyPr>
            <a:normAutofit fontScale="92500" lnSpcReduction="20000"/>
          </a:bodyPr>
          <a:lstStyle/>
          <a:p>
            <a:endParaRPr lang="en-US" dirty="0"/>
          </a:p>
          <a:p>
            <a:r>
              <a:rPr lang="en-US" dirty="0"/>
              <a:t>“Teachers need to keep </a:t>
            </a:r>
            <a:r>
              <a:rPr lang="en-US" dirty="0" err="1"/>
              <a:t>attentional</a:t>
            </a:r>
            <a:r>
              <a:rPr lang="en-US" dirty="0"/>
              <a:t> demands to short bursts of no longer than the age of their learners in minutes. For a 1st grader, that’s about 6 consecutive minutes; for a high </a:t>
            </a:r>
            <a:r>
              <a:rPr lang="en-US" dirty="0" err="1"/>
              <a:t>schooler</a:t>
            </a:r>
            <a:r>
              <a:rPr lang="en-US" dirty="0"/>
              <a:t>, that’s up to 15 </a:t>
            </a:r>
            <a:r>
              <a:rPr lang="en-US" dirty="0" smtClean="0"/>
              <a:t>minutes.</a:t>
            </a:r>
          </a:p>
          <a:p>
            <a:endParaRPr lang="en-US" sz="2100" dirty="0" smtClean="0"/>
          </a:p>
          <a:p>
            <a:r>
              <a:rPr lang="en-US" dirty="0" smtClean="0">
                <a:solidFill>
                  <a:srgbClr val="000000"/>
                </a:solidFill>
              </a:rPr>
              <a:t>Teachers </a:t>
            </a:r>
            <a:r>
              <a:rPr lang="en-US" dirty="0">
                <a:solidFill>
                  <a:srgbClr val="000000"/>
                </a:solidFill>
              </a:rPr>
              <a:t>ought to spend 55-80 percent of their time allowing students to process </a:t>
            </a:r>
            <a:r>
              <a:rPr lang="en-US" dirty="0" smtClean="0">
                <a:solidFill>
                  <a:srgbClr val="000000"/>
                </a:solidFill>
              </a:rPr>
              <a:t>information.” </a:t>
            </a:r>
            <a:endParaRPr lang="en-US" dirty="0">
              <a:solidFill>
                <a:srgbClr val="000000"/>
              </a:solidFill>
            </a:endParaRPr>
          </a:p>
          <a:p>
            <a:pPr marL="0" indent="0" algn="ctr">
              <a:buNone/>
            </a:pPr>
            <a:r>
              <a:rPr lang="en-US" sz="2200" dirty="0" smtClean="0">
                <a:solidFill>
                  <a:srgbClr val="000000"/>
                </a:solidFill>
              </a:rPr>
              <a:t>                                                                                               (</a:t>
            </a:r>
            <a:r>
              <a:rPr lang="en-US" sz="2200" dirty="0">
                <a:solidFill>
                  <a:srgbClr val="000000"/>
                </a:solidFill>
              </a:rPr>
              <a:t>Jensen, </a:t>
            </a:r>
            <a:r>
              <a:rPr lang="en-US" sz="2200" dirty="0" smtClean="0">
                <a:solidFill>
                  <a:srgbClr val="000000"/>
                </a:solidFill>
              </a:rPr>
              <a:t>1998, pp. 43-44)</a:t>
            </a:r>
            <a:endParaRPr lang="en-US" sz="2200" dirty="0">
              <a:solidFill>
                <a:srgbClr val="000000"/>
              </a:solidFill>
            </a:endParaRPr>
          </a:p>
          <a:p>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11</a:t>
            </a:fld>
            <a:endParaRPr lang="en-US"/>
          </a:p>
        </p:txBody>
      </p:sp>
    </p:spTree>
    <p:extLst>
      <p:ext uri="{BB962C8B-B14F-4D97-AF65-F5344CB8AC3E}">
        <p14:creationId xmlns:p14="http://schemas.microsoft.com/office/powerpoint/2010/main" val="165803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Safer Environment</a:t>
            </a:r>
            <a:endParaRPr lang="en-US" dirty="0"/>
          </a:p>
        </p:txBody>
      </p:sp>
      <p:sp>
        <p:nvSpPr>
          <p:cNvPr id="3" name="Content Placeholder 2"/>
          <p:cNvSpPr>
            <a:spLocks noGrp="1"/>
          </p:cNvSpPr>
          <p:nvPr>
            <p:ph idx="1"/>
          </p:nvPr>
        </p:nvSpPr>
        <p:spPr/>
        <p:txBody>
          <a:bodyPr/>
          <a:lstStyle/>
          <a:p>
            <a:r>
              <a:rPr lang="en-US" dirty="0" smtClean="0"/>
              <a:t>“Students with LD prefer to work in pairs (with another student) rather than in large groups or by themselves.”</a:t>
            </a:r>
          </a:p>
          <a:p>
            <a:pPr marL="1371600" lvl="3" indent="0">
              <a:buNone/>
            </a:pPr>
            <a:r>
              <a:rPr lang="en-US" dirty="0"/>
              <a:t> </a:t>
            </a:r>
            <a:r>
              <a:rPr lang="en-US" dirty="0" smtClean="0"/>
              <a:t>                          (Vaughn, Hughes, Moody &amp; </a:t>
            </a:r>
            <a:r>
              <a:rPr lang="en-US" dirty="0" err="1" smtClean="0"/>
              <a:t>Elbaum</a:t>
            </a:r>
            <a:r>
              <a:rPr lang="en-US" dirty="0" smtClean="0"/>
              <a:t>, 2001, p. 134)</a:t>
            </a:r>
          </a:p>
          <a:p>
            <a:pPr marL="1371600" lvl="3" indent="0">
              <a:buNone/>
            </a:pPr>
            <a:endParaRPr lang="en-US" dirty="0"/>
          </a:p>
          <a:p>
            <a:pPr marL="342900" lvl="3" indent="-342900">
              <a:buFont typeface="Arial" pitchFamily="34" charset="0"/>
              <a:buChar char="•"/>
            </a:pPr>
            <a:r>
              <a:rPr lang="en-US" sz="3200" dirty="0" smtClean="0"/>
              <a:t>Be thoughtful </a:t>
            </a:r>
            <a:r>
              <a:rPr lang="en-US" sz="3200" dirty="0"/>
              <a:t>when creating pairs </a:t>
            </a:r>
            <a:r>
              <a:rPr lang="en-US" sz="3200" dirty="0" smtClean="0"/>
              <a:t>or students or </a:t>
            </a:r>
            <a:r>
              <a:rPr lang="en-US" sz="3200" dirty="0"/>
              <a:t>small groups </a:t>
            </a:r>
            <a:r>
              <a:rPr lang="en-US" sz="3200" dirty="0" smtClean="0"/>
              <a:t>of students together to </a:t>
            </a:r>
            <a:r>
              <a:rPr lang="en-US" sz="3200" dirty="0"/>
              <a:t>share their </a:t>
            </a:r>
            <a:r>
              <a:rPr lang="en-US" sz="3200" dirty="0" smtClean="0"/>
              <a:t>thinking.</a:t>
            </a:r>
            <a:endParaRPr lang="en-US" sz="32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12</a:t>
            </a:fld>
            <a:endParaRPr lang="en-US" dirty="0"/>
          </a:p>
        </p:txBody>
      </p:sp>
    </p:spTree>
    <p:extLst>
      <p:ext uri="{BB962C8B-B14F-4D97-AF65-F5344CB8AC3E}">
        <p14:creationId xmlns:p14="http://schemas.microsoft.com/office/powerpoint/2010/main" val="372409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normAutofit/>
          </a:bodyPr>
          <a:lstStyle/>
          <a:p>
            <a:endParaRPr lang="en-US" dirty="0"/>
          </a:p>
          <a:p>
            <a:r>
              <a:rPr lang="en-US" dirty="0"/>
              <a:t>“…the brain learns best when it ‘does’, rather than when it ‘absorbs’ [</a:t>
            </a:r>
            <a:r>
              <a:rPr lang="en-US" dirty="0" smtClean="0"/>
              <a:t>Pally</a:t>
            </a:r>
            <a:r>
              <a:rPr lang="en-US" dirty="0"/>
              <a:t>, 1997]. Thus, </a:t>
            </a:r>
            <a:r>
              <a:rPr lang="en-US" b="1" dirty="0"/>
              <a:t>all </a:t>
            </a:r>
            <a:r>
              <a:rPr lang="en-US" dirty="0"/>
              <a:t>students must think at a high level to solve knotty problems and to transform the ideas and information they </a:t>
            </a:r>
            <a:r>
              <a:rPr lang="en-US" dirty="0" smtClean="0"/>
              <a:t>encounter.” </a:t>
            </a:r>
          </a:p>
          <a:p>
            <a:pPr marL="0" indent="0">
              <a:buNone/>
            </a:pPr>
            <a:r>
              <a:rPr lang="en-US" sz="2400" dirty="0"/>
              <a:t> </a:t>
            </a:r>
            <a:r>
              <a:rPr lang="en-US" sz="2400" dirty="0" smtClean="0"/>
              <a:t>                                                            </a:t>
            </a:r>
            <a:r>
              <a:rPr lang="en-US" sz="2000" dirty="0" smtClean="0"/>
              <a:t>(</a:t>
            </a:r>
            <a:r>
              <a:rPr lang="en-US" sz="2000" dirty="0"/>
              <a:t>Tomlinson &amp; </a:t>
            </a:r>
            <a:r>
              <a:rPr lang="en-US" sz="2000" dirty="0" err="1"/>
              <a:t>Kalbfleisch</a:t>
            </a:r>
            <a:r>
              <a:rPr lang="en-US" sz="2000" dirty="0"/>
              <a:t>, </a:t>
            </a:r>
            <a:r>
              <a:rPr lang="en-US" sz="2000" dirty="0" smtClean="0"/>
              <a:t>1998, p. 54)</a:t>
            </a:r>
            <a:endParaRPr lang="en-US" sz="2000"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13</a:t>
            </a:fld>
            <a:endParaRPr lang="en-US" dirty="0"/>
          </a:p>
        </p:txBody>
      </p:sp>
    </p:spTree>
    <p:extLst>
      <p:ext uri="{BB962C8B-B14F-4D97-AF65-F5344CB8AC3E}">
        <p14:creationId xmlns:p14="http://schemas.microsoft.com/office/powerpoint/2010/main" val="1521979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a:xfrm>
            <a:off x="457200" y="2057400"/>
            <a:ext cx="8229600" cy="4221163"/>
          </a:xfrm>
        </p:spPr>
        <p:txBody>
          <a:bodyPr>
            <a:normAutofit/>
          </a:bodyPr>
          <a:lstStyle/>
          <a:p>
            <a:pPr>
              <a:spcAft>
                <a:spcPts val="900"/>
              </a:spcAft>
            </a:pPr>
            <a:r>
              <a:rPr lang="en-US" sz="2800" dirty="0" smtClean="0"/>
              <a:t>Think-Turn-Talk sends a message to students that they are all accountable for the thinking during the lesson.</a:t>
            </a:r>
          </a:p>
          <a:p>
            <a:r>
              <a:rPr lang="en-US" sz="2800" dirty="0" smtClean="0"/>
              <a:t>“Dead </a:t>
            </a:r>
            <a:r>
              <a:rPr lang="en-US" sz="2800" dirty="0"/>
              <a:t>time interferes with students' learning, and it is contagious. It lures those who are on task into wondering, </a:t>
            </a:r>
            <a:r>
              <a:rPr lang="en-US" sz="2800" dirty="0" smtClean="0"/>
              <a:t>‘Why </a:t>
            </a:r>
            <a:r>
              <a:rPr lang="en-US" sz="2800" dirty="0"/>
              <a:t>should I pay attention if others aren't</a:t>
            </a:r>
            <a:r>
              <a:rPr lang="en-US" sz="2800" dirty="0" smtClean="0"/>
              <a:t>?’" </a:t>
            </a:r>
            <a:endParaRPr lang="en-US" sz="2800" dirty="0"/>
          </a:p>
          <a:p>
            <a:pPr marL="0" indent="0">
              <a:buNone/>
            </a:pPr>
            <a:r>
              <a:rPr lang="en-US" sz="2200" dirty="0" smtClean="0"/>
              <a:t>                        </a:t>
            </a:r>
            <a:r>
              <a:rPr lang="en-US" sz="2000" dirty="0" smtClean="0"/>
              <a:t>http</a:t>
            </a:r>
            <a:r>
              <a:rPr lang="en-US" sz="2000" dirty="0"/>
              <a:t>://www.edutopia.org/classroom-student-participation-tips</a:t>
            </a:r>
          </a:p>
        </p:txBody>
      </p:sp>
      <p:sp>
        <p:nvSpPr>
          <p:cNvPr id="4" name="Footer Placeholder 3"/>
          <p:cNvSpPr>
            <a:spLocks noGrp="1"/>
          </p:cNvSpPr>
          <p:nvPr>
            <p:ph type="ftr" sz="quarter" idx="11"/>
          </p:nvPr>
        </p:nvSpPr>
        <p:spPr/>
        <p:txBody>
          <a:bodyPr/>
          <a:lstStyle/>
          <a:p>
            <a:r>
              <a:rPr lang="en-US" dirty="0"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14</a:t>
            </a:fld>
            <a:endParaRPr lang="en-US" dirty="0"/>
          </a:p>
        </p:txBody>
      </p:sp>
    </p:spTree>
    <p:extLst>
      <p:ext uri="{BB962C8B-B14F-4D97-AF65-F5344CB8AC3E}">
        <p14:creationId xmlns:p14="http://schemas.microsoft.com/office/powerpoint/2010/main" val="3680245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15</a:t>
            </a:fld>
            <a:endParaRPr lang="en-US" dirty="0"/>
          </a:p>
        </p:txBody>
      </p:sp>
      <p:sp>
        <p:nvSpPr>
          <p:cNvPr id="6" name="Content Placeholder 2"/>
          <p:cNvSpPr>
            <a:spLocks noGrp="1"/>
          </p:cNvSpPr>
          <p:nvPr>
            <p:ph idx="1"/>
          </p:nvPr>
        </p:nvSpPr>
        <p:spPr/>
        <p:txBody>
          <a:bodyPr>
            <a:normAutofit fontScale="92500" lnSpcReduction="10000"/>
          </a:bodyPr>
          <a:lstStyle/>
          <a:p>
            <a:r>
              <a:rPr lang="en-US" sz="3000" dirty="0"/>
              <a:t>Many teachers </a:t>
            </a:r>
            <a:r>
              <a:rPr lang="en-US" sz="3000" dirty="0" smtClean="0"/>
              <a:t>take </a:t>
            </a:r>
            <a:r>
              <a:rPr lang="en-US" sz="3000" dirty="0"/>
              <a:t>notes of what they hear students discussing. The qualitative data enhance the quantitative data that we collect through formal assessments. We can use the evidence we hear, as students discuss, to adapt instruction to meet student needs. When we use effective questions and take time to ask students, “What makes you think that?” we show them that we are truly interested in what they </a:t>
            </a:r>
            <a:r>
              <a:rPr lang="en-US" sz="3000" dirty="0" smtClean="0"/>
              <a:t>think. </a:t>
            </a:r>
          </a:p>
          <a:p>
            <a:pPr marL="0" indent="0">
              <a:buNone/>
            </a:pPr>
            <a:r>
              <a:rPr lang="en-US" dirty="0" smtClean="0"/>
              <a:t>                                                                         </a:t>
            </a:r>
            <a:r>
              <a:rPr lang="en-US" sz="2200" dirty="0" smtClean="0"/>
              <a:t>(</a:t>
            </a:r>
            <a:r>
              <a:rPr lang="en-US" sz="2200" dirty="0" err="1"/>
              <a:t>Wiliam</a:t>
            </a:r>
            <a:r>
              <a:rPr lang="en-US" sz="2200" dirty="0"/>
              <a:t>, 2005</a:t>
            </a:r>
            <a:r>
              <a:rPr lang="en-US" sz="2200" dirty="0" smtClean="0"/>
              <a:t>)                                                    </a:t>
            </a:r>
            <a:endParaRPr lang="en-US" sz="2200" dirty="0"/>
          </a:p>
        </p:txBody>
      </p:sp>
    </p:spTree>
    <p:extLst>
      <p:ext uri="{BB962C8B-B14F-4D97-AF65-F5344CB8AC3E}">
        <p14:creationId xmlns:p14="http://schemas.microsoft.com/office/powerpoint/2010/main" val="3508479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990600"/>
            <a:ext cx="8229600" cy="1189038"/>
          </a:xfrm>
        </p:spPr>
        <p:txBody>
          <a:bodyPr anchor="t">
            <a:normAutofit/>
          </a:bodyPr>
          <a:lstStyle/>
          <a:p>
            <a:r>
              <a:rPr lang="en-US" dirty="0">
                <a:latin typeface="+mn-lt"/>
              </a:rPr>
              <a:t>The Power of Think-Turn-Talk</a:t>
            </a:r>
          </a:p>
        </p:txBody>
      </p:sp>
      <p:sp>
        <p:nvSpPr>
          <p:cNvPr id="5123" name="Content Placeholder 2"/>
          <p:cNvSpPr>
            <a:spLocks noGrp="1"/>
          </p:cNvSpPr>
          <p:nvPr>
            <p:ph idx="1"/>
          </p:nvPr>
        </p:nvSpPr>
        <p:spPr>
          <a:xfrm>
            <a:off x="457200" y="1219200"/>
            <a:ext cx="8229600" cy="5257800"/>
          </a:xfrm>
        </p:spPr>
        <p:txBody>
          <a:bodyPr>
            <a:normAutofit fontScale="92500" lnSpcReduction="10000"/>
          </a:bodyPr>
          <a:lstStyle/>
          <a:p>
            <a:pPr marL="457200" lvl="1" indent="0" eaLnBrk="1" hangingPunct="1">
              <a:buNone/>
            </a:pPr>
            <a:endParaRPr lang="en-US" dirty="0"/>
          </a:p>
          <a:p>
            <a:pPr marL="457200" lvl="1" indent="0" eaLnBrk="1" hangingPunct="1">
              <a:buNone/>
            </a:pPr>
            <a:endParaRPr lang="en-US" sz="1600" dirty="0" smtClean="0"/>
          </a:p>
          <a:p>
            <a:pPr marL="1309688" lvl="1" indent="-338138" eaLnBrk="1" hangingPunct="1">
              <a:lnSpc>
                <a:spcPct val="110000"/>
              </a:lnSpc>
              <a:spcAft>
                <a:spcPts val="600"/>
              </a:spcAft>
              <a:buFont typeface="+mj-lt"/>
              <a:buAutoNum type="arabicPeriod"/>
            </a:pPr>
            <a:r>
              <a:rPr lang="en-US" dirty="0" smtClean="0"/>
              <a:t>Engagement</a:t>
            </a:r>
          </a:p>
          <a:p>
            <a:pPr marL="1309688" lvl="1" indent="-338138" eaLnBrk="1" hangingPunct="1">
              <a:lnSpc>
                <a:spcPct val="110000"/>
              </a:lnSpc>
              <a:spcAft>
                <a:spcPts val="600"/>
              </a:spcAft>
              <a:buFont typeface="+mj-lt"/>
              <a:buAutoNum type="arabicPeriod"/>
            </a:pPr>
            <a:r>
              <a:rPr lang="en-US" dirty="0" smtClean="0"/>
              <a:t>Comprehension</a:t>
            </a:r>
          </a:p>
          <a:p>
            <a:pPr marL="1309688" lvl="1" indent="-338138">
              <a:lnSpc>
                <a:spcPct val="110000"/>
              </a:lnSpc>
              <a:spcAft>
                <a:spcPts val="600"/>
              </a:spcAft>
              <a:buFont typeface="+mj-lt"/>
              <a:buAutoNum type="arabicPeriod"/>
            </a:pPr>
            <a:r>
              <a:rPr lang="en-US" dirty="0"/>
              <a:t>Think-time</a:t>
            </a:r>
          </a:p>
          <a:p>
            <a:pPr marL="1309688" lvl="1" indent="-338138" eaLnBrk="1" hangingPunct="1">
              <a:lnSpc>
                <a:spcPct val="110000"/>
              </a:lnSpc>
              <a:spcAft>
                <a:spcPts val="600"/>
              </a:spcAft>
              <a:buFont typeface="+mj-lt"/>
              <a:buAutoNum type="arabicPeriod"/>
            </a:pPr>
            <a:r>
              <a:rPr lang="en-US" dirty="0" smtClean="0"/>
              <a:t>Process Information</a:t>
            </a:r>
          </a:p>
          <a:p>
            <a:pPr marL="1309688" lvl="1" indent="-338138">
              <a:lnSpc>
                <a:spcPct val="110000"/>
              </a:lnSpc>
              <a:spcAft>
                <a:spcPts val="600"/>
              </a:spcAft>
              <a:buFont typeface="+mj-lt"/>
              <a:buAutoNum type="arabicPeriod"/>
            </a:pPr>
            <a:r>
              <a:rPr lang="en-US" dirty="0" smtClean="0"/>
              <a:t>Safer </a:t>
            </a:r>
            <a:r>
              <a:rPr lang="en-US" dirty="0"/>
              <a:t>E</a:t>
            </a:r>
            <a:r>
              <a:rPr lang="en-US" dirty="0" smtClean="0"/>
              <a:t>nvironment</a:t>
            </a:r>
            <a:endParaRPr lang="en-US" dirty="0"/>
          </a:p>
          <a:p>
            <a:pPr marL="1309688" lvl="1" indent="-338138">
              <a:lnSpc>
                <a:spcPct val="110000"/>
              </a:lnSpc>
              <a:spcAft>
                <a:spcPts val="600"/>
              </a:spcAft>
              <a:buFont typeface="+mj-lt"/>
              <a:buAutoNum type="arabicPeriod"/>
            </a:pPr>
            <a:r>
              <a:rPr lang="en-US" dirty="0" smtClean="0"/>
              <a:t>Application</a:t>
            </a:r>
          </a:p>
          <a:p>
            <a:pPr marL="1309688" lvl="1" indent="-338138">
              <a:lnSpc>
                <a:spcPct val="110000"/>
              </a:lnSpc>
              <a:spcAft>
                <a:spcPts val="600"/>
              </a:spcAft>
              <a:buFont typeface="+mj-lt"/>
              <a:buAutoNum type="arabicPeriod"/>
            </a:pPr>
            <a:r>
              <a:rPr lang="en-US" dirty="0" smtClean="0"/>
              <a:t>Accountability </a:t>
            </a:r>
          </a:p>
          <a:p>
            <a:pPr marL="1309688" lvl="1" indent="-338138">
              <a:lnSpc>
                <a:spcPct val="110000"/>
              </a:lnSpc>
              <a:spcAft>
                <a:spcPts val="600"/>
              </a:spcAft>
              <a:buFont typeface="+mj-lt"/>
              <a:buAutoNum type="arabicPeriod"/>
            </a:pPr>
            <a:r>
              <a:rPr lang="en-US" dirty="0" smtClean="0"/>
              <a:t>Assessment</a:t>
            </a:r>
            <a:endParaRPr lang="en-US" dirty="0"/>
          </a:p>
          <a:p>
            <a:pPr marL="685800" lvl="1" indent="-228600" eaLnBrk="1" hangingPunct="1">
              <a:lnSpc>
                <a:spcPct val="110000"/>
              </a:lnSpc>
              <a:spcAft>
                <a:spcPts val="600"/>
              </a:spcAft>
              <a:buFont typeface="Wingdings" pitchFamily="2" charset="2"/>
              <a:buChar char="Ø"/>
            </a:pPr>
            <a:endParaRPr lang="en-US" dirty="0" smtClean="0"/>
          </a:p>
        </p:txBody>
      </p:sp>
      <p:sp>
        <p:nvSpPr>
          <p:cNvPr id="10"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1"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16</a:t>
            </a:fld>
            <a:endParaRPr lang="en-US"/>
          </a:p>
        </p:txBody>
      </p:sp>
      <p:pic>
        <p:nvPicPr>
          <p:cNvPr id="2050" name="Picture 2" descr="http://images.clipart.com/thb/thb14/PH/OLA/36724659.thb.jpg?10016072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89776"/>
            <a:ext cx="2667000" cy="4006224"/>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972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2670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00"/>
                </a:solidFill>
                <a:latin typeface="Comic Sans MS" pitchFamily="66" charset="0"/>
                <a:ea typeface="ＭＳ Ｐゴシック" pitchFamily="34" charset="-128"/>
                <a:cs typeface="Times New Roman" pitchFamily="18" charset="0"/>
              </a:rPr>
              <a:t>                                                      </a:t>
            </a:r>
            <a:endParaRPr lang="en-US">
              <a:solidFill>
                <a:srgbClr val="000000"/>
              </a:solidFill>
              <a:latin typeface="Calibri" pitchFamily="34" charset="0"/>
              <a:ea typeface="ＭＳ Ｐゴシック" pitchFamily="34" charset="-128"/>
              <a:cs typeface="Times New Roman" pitchFamily="18" charset="0"/>
            </a:endParaRPr>
          </a:p>
        </p:txBody>
      </p:sp>
      <p:sp>
        <p:nvSpPr>
          <p:cNvPr id="49155" name="Rectangle 11"/>
          <p:cNvSpPr>
            <a:spLocks noGrp="1" noChangeArrowheads="1"/>
          </p:cNvSpPr>
          <p:nvPr>
            <p:ph type="title"/>
          </p:nvPr>
        </p:nvSpPr>
        <p:spPr>
          <a:xfrm>
            <a:off x="473075" y="944562"/>
            <a:ext cx="8229600" cy="1189038"/>
          </a:xfrm>
        </p:spPr>
        <p:txBody>
          <a:bodyPr anchor="t"/>
          <a:lstStyle/>
          <a:p>
            <a:pPr eaLnBrk="1" hangingPunct="1"/>
            <a:r>
              <a:rPr lang="en-US" dirty="0" smtClean="0">
                <a:latin typeface="+mn-lt"/>
              </a:rPr>
              <a:t>Let’s Practice!</a:t>
            </a:r>
          </a:p>
        </p:txBody>
      </p:sp>
      <p:sp>
        <p:nvSpPr>
          <p:cNvPr id="15364" name="Rectangle 4"/>
          <p:cNvSpPr>
            <a:spLocks noGrp="1" noChangeArrowheads="1"/>
          </p:cNvSpPr>
          <p:nvPr>
            <p:ph type="body" idx="4294967295"/>
          </p:nvPr>
        </p:nvSpPr>
        <p:spPr>
          <a:xfrm>
            <a:off x="1600200" y="2116708"/>
            <a:ext cx="2514600" cy="4495800"/>
          </a:xfrm>
        </p:spPr>
        <p:txBody>
          <a:bodyPr rtlCol="0">
            <a:normAutofit/>
          </a:bodyPr>
          <a:lstStyle/>
          <a:p>
            <a:pPr eaLnBrk="1" fontAlgn="auto" hangingPunct="1">
              <a:lnSpc>
                <a:spcPct val="90000"/>
              </a:lnSpc>
              <a:spcAft>
                <a:spcPts val="0"/>
              </a:spcAft>
              <a:buFontTx/>
              <a:buNone/>
              <a:defRPr/>
            </a:pPr>
            <a:endParaRPr lang="en-US" sz="800" dirty="0" smtClean="0">
              <a:latin typeface="Cooper Black" pitchFamily="18" charset="0"/>
            </a:endParaRPr>
          </a:p>
          <a:p>
            <a:pPr eaLnBrk="1" fontAlgn="auto" hangingPunct="1">
              <a:lnSpc>
                <a:spcPct val="90000"/>
              </a:lnSpc>
              <a:spcAft>
                <a:spcPts val="0"/>
              </a:spcAft>
              <a:buFontTx/>
              <a:buNone/>
              <a:defRPr/>
            </a:pPr>
            <a:r>
              <a:rPr lang="en-US" sz="4400" dirty="0" smtClean="0">
                <a:latin typeface="Cooper Black" pitchFamily="18" charset="0"/>
              </a:rPr>
              <a:t>   </a:t>
            </a:r>
            <a:r>
              <a:rPr lang="en-US" sz="4400" dirty="0" smtClean="0"/>
              <a:t>Think</a:t>
            </a:r>
          </a:p>
          <a:p>
            <a:pPr eaLnBrk="1" fontAlgn="auto" hangingPunct="1">
              <a:lnSpc>
                <a:spcPct val="90000"/>
              </a:lnSpc>
              <a:spcAft>
                <a:spcPts val="0"/>
              </a:spcAft>
              <a:buFontTx/>
              <a:buNone/>
              <a:defRPr/>
            </a:pPr>
            <a:endParaRPr lang="en-US" sz="2800" dirty="0" smtClean="0"/>
          </a:p>
          <a:p>
            <a:pPr eaLnBrk="1" fontAlgn="auto" hangingPunct="1">
              <a:lnSpc>
                <a:spcPct val="90000"/>
              </a:lnSpc>
              <a:spcAft>
                <a:spcPts val="0"/>
              </a:spcAft>
              <a:buFontTx/>
              <a:buNone/>
              <a:defRPr/>
            </a:pPr>
            <a:r>
              <a:rPr lang="en-US" sz="4400" dirty="0" smtClean="0"/>
              <a:t>   Turn</a:t>
            </a:r>
          </a:p>
          <a:p>
            <a:pPr eaLnBrk="1" fontAlgn="auto" hangingPunct="1">
              <a:lnSpc>
                <a:spcPct val="90000"/>
              </a:lnSpc>
              <a:spcAft>
                <a:spcPts val="0"/>
              </a:spcAft>
              <a:buFontTx/>
              <a:buNone/>
              <a:defRPr/>
            </a:pPr>
            <a:endParaRPr lang="en-US" sz="2800" dirty="0" smtClean="0"/>
          </a:p>
          <a:p>
            <a:pPr eaLnBrk="1" fontAlgn="auto" hangingPunct="1">
              <a:lnSpc>
                <a:spcPct val="90000"/>
              </a:lnSpc>
              <a:spcAft>
                <a:spcPts val="0"/>
              </a:spcAft>
              <a:buFontTx/>
              <a:buNone/>
              <a:defRPr/>
            </a:pPr>
            <a:r>
              <a:rPr lang="en-US" sz="4400" dirty="0" smtClean="0"/>
              <a:t>   Talk </a:t>
            </a:r>
          </a:p>
        </p:txBody>
      </p:sp>
      <p:sp>
        <p:nvSpPr>
          <p:cNvPr id="49159" name="Rectangle 5"/>
          <p:cNvSpPr>
            <a:spLocks noChangeArrowheads="1"/>
          </p:cNvSpPr>
          <p:nvPr/>
        </p:nvSpPr>
        <p:spPr bwMode="auto">
          <a:xfrm>
            <a:off x="0" y="0"/>
            <a:ext cx="2670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00"/>
                </a:solidFill>
                <a:latin typeface="Comic Sans MS" pitchFamily="66" charset="0"/>
                <a:ea typeface="ＭＳ Ｐゴシック" pitchFamily="34" charset="-128"/>
                <a:cs typeface="Times New Roman" pitchFamily="18" charset="0"/>
              </a:rPr>
              <a:t>                                                      </a:t>
            </a:r>
            <a:endParaRPr lang="en-US">
              <a:solidFill>
                <a:srgbClr val="000000"/>
              </a:solidFill>
              <a:latin typeface="Calibri" pitchFamily="34" charset="0"/>
              <a:ea typeface="ＭＳ Ｐゴシック" pitchFamily="34" charset="-128"/>
              <a:cs typeface="Times New Roman" pitchFamily="18" charset="0"/>
            </a:endParaRPr>
          </a:p>
        </p:txBody>
      </p:sp>
      <p:sp>
        <p:nvSpPr>
          <p:cNvPr id="6153" name="TextBox 9"/>
          <p:cNvSpPr txBox="1">
            <a:spLocks noChangeArrowheads="1"/>
          </p:cNvSpPr>
          <p:nvPr/>
        </p:nvSpPr>
        <p:spPr bwMode="auto">
          <a:xfrm rot="651134">
            <a:off x="4571794" y="2396012"/>
            <a:ext cx="31412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i="1" dirty="0" smtClean="0">
                <a:solidFill>
                  <a:srgbClr val="000000"/>
                </a:solidFill>
                <a:latin typeface="+mn-lt"/>
              </a:rPr>
              <a:t>How might the implementation of Think-Turn-Talk make a difference in your classroom?</a:t>
            </a:r>
            <a:endParaRPr lang="en-US" sz="3200" i="1" dirty="0">
              <a:solidFill>
                <a:srgbClr val="000000"/>
              </a:solidFill>
              <a:latin typeface="+mn-lt"/>
            </a:endParaRPr>
          </a:p>
          <a:p>
            <a:pPr eaLnBrk="1" hangingPunct="1"/>
            <a:endParaRPr lang="en-US" sz="4800" i="1" dirty="0">
              <a:solidFill>
                <a:srgbClr val="000000"/>
              </a:solidFill>
              <a:latin typeface="+mn-lt"/>
            </a:endParaRPr>
          </a:p>
        </p:txBody>
      </p:sp>
      <p:sp>
        <p:nvSpPr>
          <p:cNvPr id="49162" name="TextBox 9"/>
          <p:cNvSpPr txBox="1">
            <a:spLocks noChangeArrowheads="1"/>
          </p:cNvSpPr>
          <p:nvPr/>
        </p:nvSpPr>
        <p:spPr bwMode="auto">
          <a:xfrm>
            <a:off x="8610600" y="2133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solidFill>
                <a:srgbClr val="000000"/>
              </a:solidFill>
            </a:endParaRPr>
          </a:p>
        </p:txBody>
      </p:sp>
      <p:sp>
        <p:nvSpPr>
          <p:cNvPr id="11"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2"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17</a:t>
            </a:fld>
            <a:endParaRPr lang="en-US"/>
          </a:p>
        </p:txBody>
      </p:sp>
    </p:spTree>
    <p:extLst>
      <p:ext uri="{BB962C8B-B14F-4D97-AF65-F5344CB8AC3E}">
        <p14:creationId xmlns:p14="http://schemas.microsoft.com/office/powerpoint/2010/main" val="1145744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dissolve">
                                      <p:cBhvr>
                                        <p:cTn id="7" dur="500"/>
                                        <p:tgtEl>
                                          <p:spTgt spid="6153"/>
                                        </p:tgtEl>
                                      </p:cBhvr>
                                    </p:animEffect>
                                  </p:childTnLst>
                                </p:cTn>
                              </p:par>
                              <p:par>
                                <p:cTn id="8" presetID="1" presetClass="entr" presetSubtype="0" fill="hold" nodeType="withEffect">
                                  <p:stCondLst>
                                    <p:cond delay="0"/>
                                  </p:stCondLst>
                                  <p:childTnLst>
                                    <p:set>
                                      <p:cBhvr>
                                        <p:cTn id="9"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3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33600" y="1905000"/>
            <a:ext cx="4953000" cy="3581400"/>
          </a:xfrm>
          <a:ln w="28575">
            <a:solidFill>
              <a:schemeClr val="tx1"/>
            </a:solidFill>
            <a:miter lim="800000"/>
            <a:headEnd/>
            <a:tailEnd/>
          </a:ln>
        </p:spPr>
        <p:txBody>
          <a:bodyPr/>
          <a:lstStyle/>
          <a:p>
            <a:pPr marL="0" indent="0" algn="ctr" eaLnBrk="1" hangingPunct="1">
              <a:buFont typeface="Arial" pitchFamily="34" charset="0"/>
              <a:buNone/>
            </a:pPr>
            <a:r>
              <a:rPr lang="en-US" sz="4400" dirty="0" smtClean="0">
                <a:latin typeface="Arial" pitchFamily="34" charset="0"/>
              </a:rPr>
              <a:t>How were you affected by having 8 seconds to consider your answer?</a:t>
            </a:r>
            <a:endParaRPr lang="en-US" sz="4400" dirty="0" smtClean="0"/>
          </a:p>
        </p:txBody>
      </p:sp>
      <p:sp>
        <p:nvSpPr>
          <p:cNvPr id="50179" name="Title 1"/>
          <p:cNvSpPr>
            <a:spLocks noGrp="1"/>
          </p:cNvSpPr>
          <p:nvPr>
            <p:ph type="title"/>
          </p:nvPr>
        </p:nvSpPr>
        <p:spPr>
          <a:xfrm>
            <a:off x="228600" y="1009536"/>
            <a:ext cx="8686800" cy="769441"/>
          </a:xfrm>
        </p:spPr>
        <p:txBody>
          <a:bodyPr/>
          <a:lstStyle/>
          <a:p>
            <a:pPr eaLnBrk="1" hangingPunct="1"/>
            <a:r>
              <a:rPr lang="en-US" dirty="0" smtClean="0">
                <a:latin typeface="+mn-lt"/>
              </a:rPr>
              <a:t>Think</a:t>
            </a:r>
          </a:p>
        </p:txBody>
      </p:sp>
      <p:pic>
        <p:nvPicPr>
          <p:cNvPr id="1026" name="Picture 2" descr="C:\Documents and Settings\ddycha\My Documents\My Pictures\Microsoft Clip Organizer\sy01854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600200"/>
            <a:ext cx="1427163"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Documents and Settings\ddycha\My Documents\My Pictures\Microsoft Clip Organizer\sy01854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876800"/>
            <a:ext cx="1427163"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2133600" y="2133600"/>
            <a:ext cx="5029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dirty="0">
                <a:solidFill>
                  <a:srgbClr val="000000"/>
                </a:solidFill>
              </a:rPr>
              <a:t>3-5 Seconds </a:t>
            </a:r>
          </a:p>
        </p:txBody>
      </p:sp>
      <p:sp>
        <p:nvSpPr>
          <p:cNvPr id="12"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3"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18</a:t>
            </a:fld>
            <a:endParaRPr lang="en-US"/>
          </a:p>
        </p:txBody>
      </p:sp>
    </p:spTree>
    <p:extLst>
      <p:ext uri="{BB962C8B-B14F-4D97-AF65-F5344CB8AC3E}">
        <p14:creationId xmlns:p14="http://schemas.microsoft.com/office/powerpoint/2010/main" val="898863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nodeType="afterGroup">
                            <p:stCondLst>
                              <p:cond delay="0"/>
                            </p:stCondLst>
                            <p:childTnLst>
                              <p:par>
                                <p:cTn id="16" presetID="6" presetClass="emph" presetSubtype="0" fill="hold" grpId="1" nodeType="afterEffect">
                                  <p:stCondLst>
                                    <p:cond delay="0"/>
                                  </p:stCondLst>
                                  <p:childTnLst>
                                    <p:animScale>
                                      <p:cBhvr>
                                        <p:cTn id="17"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latin typeface="+mn-lt"/>
              </a:rPr>
              <a:t>Think-Turn-Talk</a:t>
            </a:r>
            <a:endParaRPr lang="en-US" dirty="0">
              <a:latin typeface="+mn-lt"/>
            </a:endParaRPr>
          </a:p>
        </p:txBody>
      </p:sp>
      <p:sp>
        <p:nvSpPr>
          <p:cNvPr id="5" name="Text Placeholder 4"/>
          <p:cNvSpPr>
            <a:spLocks noGrp="1"/>
          </p:cNvSpPr>
          <p:nvPr>
            <p:ph type="body" idx="1"/>
          </p:nvPr>
        </p:nvSpPr>
        <p:spPr/>
        <p:txBody>
          <a:bodyPr rtlCol="0">
            <a:normAutofit/>
          </a:bodyPr>
          <a:lstStyle/>
          <a:p>
            <a:pPr eaLnBrk="1" fontAlgn="auto" hangingPunct="1">
              <a:spcAft>
                <a:spcPts val="0"/>
              </a:spcAft>
              <a:defRPr/>
            </a:pPr>
            <a:r>
              <a:rPr lang="en-US" sz="3200" dirty="0" smtClean="0"/>
              <a:t>Intentionally Plan Opportunities for</a:t>
            </a:r>
            <a:endParaRPr lang="en-US" sz="3200" dirty="0"/>
          </a:p>
        </p:txBody>
      </p:sp>
      <p:sp>
        <p:nvSpPr>
          <p:cNvPr id="6"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7"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19</a:t>
            </a:fld>
            <a:endParaRPr lang="en-US"/>
          </a:p>
        </p:txBody>
      </p:sp>
    </p:spTree>
    <p:extLst>
      <p:ext uri="{BB962C8B-B14F-4D97-AF65-F5344CB8AC3E}">
        <p14:creationId xmlns:p14="http://schemas.microsoft.com/office/powerpoint/2010/main" val="1087182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2</a:t>
            </a:fld>
            <a:endParaRPr lang="en-US" dirty="0"/>
          </a:p>
        </p:txBody>
      </p:sp>
    </p:spTree>
    <p:extLst>
      <p:ext uri="{BB962C8B-B14F-4D97-AF65-F5344CB8AC3E}">
        <p14:creationId xmlns:p14="http://schemas.microsoft.com/office/powerpoint/2010/main" val="465118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0" y="762000"/>
            <a:ext cx="9144000" cy="1143000"/>
          </a:xfrm>
        </p:spPr>
        <p:txBody>
          <a:bodyPr>
            <a:normAutofit/>
          </a:bodyPr>
          <a:lstStyle/>
          <a:p>
            <a:pPr eaLnBrk="1" hangingPunct="1"/>
            <a:r>
              <a:rPr lang="en-US" dirty="0" smtClean="0">
                <a:latin typeface="+mn-lt"/>
              </a:rPr>
              <a:t>When Can You Use Think-Turn-Talk?</a:t>
            </a:r>
          </a:p>
        </p:txBody>
      </p:sp>
      <p:sp>
        <p:nvSpPr>
          <p:cNvPr id="5" name="Content Placeholder 4"/>
          <p:cNvSpPr>
            <a:spLocks noGrp="1"/>
          </p:cNvSpPr>
          <p:nvPr>
            <p:ph idx="1"/>
          </p:nvPr>
        </p:nvSpPr>
        <p:spPr>
          <a:xfrm>
            <a:off x="457200" y="2133600"/>
            <a:ext cx="8229600" cy="3992563"/>
          </a:xfrm>
        </p:spPr>
        <p:txBody>
          <a:bodyPr>
            <a:normAutofit/>
          </a:bodyPr>
          <a:lstStyle/>
          <a:p>
            <a:pPr eaLnBrk="1" hangingPunct="1">
              <a:lnSpc>
                <a:spcPct val="150000"/>
              </a:lnSpc>
              <a:buFont typeface="Arial" pitchFamily="34" charset="0"/>
              <a:buNone/>
            </a:pPr>
            <a:r>
              <a:rPr lang="en-US" sz="4000" dirty="0" smtClean="0"/>
              <a:t>Every lesson…</a:t>
            </a:r>
          </a:p>
          <a:p>
            <a:pPr eaLnBrk="1" hangingPunct="1">
              <a:lnSpc>
                <a:spcPct val="150000"/>
              </a:lnSpc>
              <a:buFont typeface="Arial" pitchFamily="34" charset="0"/>
              <a:buNone/>
            </a:pPr>
            <a:r>
              <a:rPr lang="en-US" sz="4000" dirty="0" smtClean="0"/>
              <a:t>		        Every day...</a:t>
            </a:r>
          </a:p>
          <a:p>
            <a:pPr eaLnBrk="1" hangingPunct="1">
              <a:lnSpc>
                <a:spcPct val="150000"/>
              </a:lnSpc>
              <a:buFont typeface="Arial" pitchFamily="34" charset="0"/>
              <a:buNone/>
            </a:pPr>
            <a:r>
              <a:rPr lang="en-US" sz="4000" dirty="0" smtClean="0"/>
              <a:t>			            Every content area…</a:t>
            </a:r>
          </a:p>
        </p:txBody>
      </p:sp>
      <p:sp>
        <p:nvSpPr>
          <p:cNvPr id="6"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7"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20</a:t>
            </a:fld>
            <a:endParaRPr lang="en-US"/>
          </a:p>
        </p:txBody>
      </p:sp>
    </p:spTree>
    <p:extLst>
      <p:ext uri="{BB962C8B-B14F-4D97-AF65-F5344CB8AC3E}">
        <p14:creationId xmlns:p14="http://schemas.microsoft.com/office/powerpoint/2010/main" val="3020271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a:bodyPr>
          <a:lstStyle/>
          <a:p>
            <a:pPr eaLnBrk="1" hangingPunct="1"/>
            <a:r>
              <a:rPr lang="en-US" dirty="0" smtClean="0">
                <a:latin typeface="+mn-lt"/>
              </a:rPr>
              <a:t>Process Information</a:t>
            </a:r>
          </a:p>
        </p:txBody>
      </p:sp>
      <p:sp>
        <p:nvSpPr>
          <p:cNvPr id="4" name="TextBox 3"/>
          <p:cNvSpPr txBox="1">
            <a:spLocks noChangeArrowheads="1"/>
          </p:cNvSpPr>
          <p:nvPr/>
        </p:nvSpPr>
        <p:spPr bwMode="auto">
          <a:xfrm>
            <a:off x="4648200" y="1981200"/>
            <a:ext cx="41148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dirty="0">
                <a:solidFill>
                  <a:srgbClr val="000000"/>
                </a:solidFill>
              </a:rPr>
              <a:t> </a:t>
            </a:r>
            <a:r>
              <a:rPr lang="en-US" dirty="0">
                <a:solidFill>
                  <a:srgbClr val="000000"/>
                </a:solidFill>
              </a:rPr>
              <a:t/>
            </a:r>
            <a:br>
              <a:rPr lang="en-US" dirty="0">
                <a:solidFill>
                  <a:srgbClr val="000000"/>
                </a:solidFill>
              </a:rPr>
            </a:br>
            <a:r>
              <a:rPr lang="en-US" sz="3200" dirty="0">
                <a:solidFill>
                  <a:srgbClr val="000000"/>
                </a:solidFill>
              </a:rPr>
              <a:t>“</a:t>
            </a:r>
            <a:r>
              <a:rPr lang="en-US" sz="3200" dirty="0">
                <a:solidFill>
                  <a:srgbClr val="000000"/>
                </a:solidFill>
                <a:latin typeface="+mn-lt"/>
              </a:rPr>
              <a:t>Teachers ought to spend 55-80 percent of their time allowing students to process </a:t>
            </a:r>
            <a:r>
              <a:rPr lang="en-US" sz="3200" dirty="0" smtClean="0">
                <a:solidFill>
                  <a:srgbClr val="000000"/>
                </a:solidFill>
                <a:latin typeface="+mn-lt"/>
              </a:rPr>
              <a:t>information.</a:t>
            </a:r>
            <a:r>
              <a:rPr lang="en-US" sz="3200" dirty="0" smtClean="0">
                <a:solidFill>
                  <a:srgbClr val="000000"/>
                </a:solidFill>
              </a:rPr>
              <a:t>” </a:t>
            </a:r>
          </a:p>
          <a:p>
            <a:pPr algn="ctr" eaLnBrk="1" hangingPunct="1"/>
            <a:endParaRPr lang="en-US" sz="800" dirty="0">
              <a:solidFill>
                <a:srgbClr val="000000"/>
              </a:solidFill>
            </a:endParaRPr>
          </a:p>
          <a:p>
            <a:pPr algn="ctr" eaLnBrk="1" hangingPunct="1"/>
            <a:r>
              <a:rPr lang="en-US" sz="2000" dirty="0" smtClean="0">
                <a:solidFill>
                  <a:srgbClr val="000000"/>
                </a:solidFill>
              </a:rPr>
              <a:t>                                                         (</a:t>
            </a:r>
            <a:r>
              <a:rPr lang="en-US" sz="2000" dirty="0">
                <a:solidFill>
                  <a:srgbClr val="000000"/>
                </a:solidFill>
              </a:rPr>
              <a:t>Jensen, </a:t>
            </a:r>
            <a:r>
              <a:rPr lang="en-US" sz="2000" dirty="0" smtClean="0">
                <a:solidFill>
                  <a:srgbClr val="000000"/>
                </a:solidFill>
              </a:rPr>
              <a:t>1998, p. 44)</a:t>
            </a:r>
            <a:endParaRPr lang="en-US" sz="2000" dirty="0">
              <a:solidFill>
                <a:srgbClr val="000000"/>
              </a:solidFill>
            </a:endParaRPr>
          </a:p>
        </p:txBody>
      </p:sp>
      <p:sp>
        <p:nvSpPr>
          <p:cNvPr id="9"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0"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21</a:t>
            </a:fld>
            <a:endParaRPr lang="en-US"/>
          </a:p>
        </p:txBody>
      </p:sp>
      <p:pic>
        <p:nvPicPr>
          <p:cNvPr id="1026" name="Picture 2" descr="http://downloads.clipart.com/36724698.jpg?t=1353429514&amp;h=f7ed6049918e20f5d1bee07aff2504ac&amp;u=TPRI-2010"/>
          <p:cNvPicPr>
            <a:picLocks noChangeAspect="1" noChangeArrowheads="1"/>
          </p:cNvPicPr>
          <p:nvPr/>
        </p:nvPicPr>
        <p:blipFill rotWithShape="1">
          <a:blip r:embed="rId3">
            <a:extLst>
              <a:ext uri="{28A0092B-C50C-407E-A947-70E740481C1C}">
                <a14:useLocalDpi xmlns:a14="http://schemas.microsoft.com/office/drawing/2010/main" val="0"/>
              </a:ext>
            </a:extLst>
          </a:blip>
          <a:srcRect t="2794" r="16979" b="3407"/>
          <a:stretch/>
        </p:blipFill>
        <p:spPr bwMode="auto">
          <a:xfrm>
            <a:off x="457200" y="2590800"/>
            <a:ext cx="3760598" cy="2830689"/>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232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403042" y="914400"/>
            <a:ext cx="8229600" cy="1036638"/>
          </a:xfrm>
        </p:spPr>
        <p:txBody>
          <a:bodyPr anchor="t"/>
          <a:lstStyle/>
          <a:p>
            <a:pPr eaLnBrk="1" hangingPunct="1"/>
            <a:r>
              <a:rPr lang="en-US" dirty="0" smtClean="0">
                <a:latin typeface="+mn-lt"/>
              </a:rPr>
              <a:t>Planning</a:t>
            </a:r>
          </a:p>
        </p:txBody>
      </p:sp>
      <p:sp>
        <p:nvSpPr>
          <p:cNvPr id="54276" name="Content Placeholder 2"/>
          <p:cNvSpPr>
            <a:spLocks noGrp="1"/>
          </p:cNvSpPr>
          <p:nvPr>
            <p:ph idx="1"/>
          </p:nvPr>
        </p:nvSpPr>
        <p:spPr>
          <a:xfrm>
            <a:off x="457200" y="1981200"/>
            <a:ext cx="5410200" cy="4297363"/>
          </a:xfrm>
        </p:spPr>
        <p:txBody>
          <a:bodyPr>
            <a:normAutofit lnSpcReduction="10000"/>
          </a:bodyPr>
          <a:lstStyle/>
          <a:p>
            <a:pPr eaLnBrk="1" hangingPunct="1">
              <a:spcAft>
                <a:spcPts val="900"/>
              </a:spcAft>
            </a:pPr>
            <a:r>
              <a:rPr lang="en-US" sz="2800" dirty="0" smtClean="0"/>
              <a:t>Explicitly discuss expectations with students for how they are to share their thinking with a partner or group</a:t>
            </a:r>
            <a:endParaRPr lang="en-US" sz="1100" dirty="0" smtClean="0"/>
          </a:p>
          <a:p>
            <a:pPr>
              <a:spcAft>
                <a:spcPts val="900"/>
              </a:spcAft>
            </a:pPr>
            <a:r>
              <a:rPr lang="en-US" sz="2800" dirty="0"/>
              <a:t>Think about how you will </a:t>
            </a:r>
            <a:r>
              <a:rPr lang="en-US" sz="2800" dirty="0" smtClean="0"/>
              <a:t>pair or group students</a:t>
            </a:r>
            <a:endParaRPr lang="en-US" sz="2800" dirty="0"/>
          </a:p>
          <a:p>
            <a:pPr eaLnBrk="1" hangingPunct="1">
              <a:spcAft>
                <a:spcPts val="900"/>
              </a:spcAft>
            </a:pPr>
            <a:r>
              <a:rPr lang="en-US" sz="2800" dirty="0" smtClean="0"/>
              <a:t>Randomly select students to share thinking with the whole class</a:t>
            </a:r>
          </a:p>
          <a:p>
            <a:pPr eaLnBrk="1" hangingPunct="1">
              <a:buFont typeface="Wingdings" pitchFamily="2" charset="2"/>
              <a:buChar char="Ø"/>
            </a:pPr>
            <a:endParaRPr lang="en-US" sz="2800" dirty="0" smtClean="0"/>
          </a:p>
          <a:p>
            <a:pPr eaLnBrk="1" hangingPunct="1">
              <a:buFontTx/>
              <a:buNone/>
            </a:pPr>
            <a:endParaRPr lang="en-US" sz="2800" dirty="0" smtClean="0"/>
          </a:p>
          <a:p>
            <a:pPr eaLnBrk="1" hangingPunct="1">
              <a:buFont typeface="Wingdings" pitchFamily="2" charset="2"/>
              <a:buChar char="Ø"/>
            </a:pPr>
            <a:endParaRPr lang="en-US" sz="2800" dirty="0" smtClean="0"/>
          </a:p>
          <a:p>
            <a:pPr eaLnBrk="1" hangingPunct="1">
              <a:buFontTx/>
              <a:buNone/>
            </a:pPr>
            <a:endParaRPr lang="en-US" sz="1800" dirty="0" smtClean="0"/>
          </a:p>
          <a:p>
            <a:pPr eaLnBrk="1" hangingPunct="1">
              <a:buFont typeface="Arial" pitchFamily="34" charset="0"/>
              <a:buNone/>
            </a:pPr>
            <a:endParaRPr lang="en-US" sz="3600" dirty="0" smtClean="0"/>
          </a:p>
          <a:p>
            <a:pPr eaLnBrk="1" hangingPunct="1">
              <a:buFont typeface="Wingdings" pitchFamily="2" charset="2"/>
              <a:buChar char="Ø"/>
            </a:pPr>
            <a:endParaRPr lang="en-US" sz="1200" dirty="0" smtClean="0"/>
          </a:p>
          <a:p>
            <a:pPr eaLnBrk="1" hangingPunct="1">
              <a:buFontTx/>
              <a:buNone/>
            </a:pPr>
            <a:endParaRPr lang="en-US" dirty="0" smtClean="0"/>
          </a:p>
        </p:txBody>
      </p:sp>
      <p:sp>
        <p:nvSpPr>
          <p:cNvPr id="9"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0"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22</a:t>
            </a:fld>
            <a:endParaRPr lang="en-US"/>
          </a:p>
        </p:txBody>
      </p:sp>
      <p:pic>
        <p:nvPicPr>
          <p:cNvPr id="1026" name="Picture 2" descr="http://www.clker.com/cliparts/D/4/U/8/J/5/smartboard-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725" y="2057400"/>
            <a:ext cx="2636108"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86797" y="4724400"/>
            <a:ext cx="2909964" cy="369332"/>
          </a:xfrm>
          <a:prstGeom prst="rect">
            <a:avLst/>
          </a:prstGeom>
        </p:spPr>
        <p:txBody>
          <a:bodyPr wrap="none">
            <a:spAutoFit/>
          </a:bodyPr>
          <a:lstStyle/>
          <a:p>
            <a:r>
              <a:rPr lang="en-US" u="sng" dirty="0">
                <a:hlinkClick r:id="rId4"/>
              </a:rPr>
              <a:t>http://youtu.be/X02F9DlkPJg</a:t>
            </a:r>
            <a:endParaRPr lang="en-US" dirty="0"/>
          </a:p>
        </p:txBody>
      </p:sp>
    </p:spTree>
    <p:extLst>
      <p:ext uri="{BB962C8B-B14F-4D97-AF65-F5344CB8AC3E}">
        <p14:creationId xmlns:p14="http://schemas.microsoft.com/office/powerpoint/2010/main" val="3607008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dycha\Local Settings\Temp\Temporary Internet Files\Content.IE5\URKFV45W\MCj04042630000[1].wmf"/>
          <p:cNvPicPr>
            <a:picLocks noChangeAspect="1" noChangeArrowheads="1"/>
          </p:cNvPicPr>
          <p:nvPr/>
        </p:nvPicPr>
        <p:blipFill>
          <a:blip r:embed="rId3"/>
          <a:srcRect/>
          <a:stretch>
            <a:fillRect/>
          </a:stretch>
        </p:blipFill>
        <p:spPr bwMode="auto">
          <a:xfrm>
            <a:off x="6553200" y="2819400"/>
            <a:ext cx="2143125" cy="1976438"/>
          </a:xfrm>
          <a:prstGeom prst="rect">
            <a:avLst/>
          </a:prstGeom>
          <a:ln>
            <a:noFill/>
          </a:ln>
          <a:effectLst>
            <a:outerShdw blurRad="292100" dist="139700" dir="2700000" algn="tl" rotWithShape="0">
              <a:srgbClr val="333333">
                <a:alpha val="65000"/>
              </a:srgbClr>
            </a:outerShdw>
          </a:effectLst>
        </p:spPr>
      </p:pic>
      <p:sp>
        <p:nvSpPr>
          <p:cNvPr id="57347" name="Title 1"/>
          <p:cNvSpPr>
            <a:spLocks noGrp="1"/>
          </p:cNvSpPr>
          <p:nvPr>
            <p:ph type="title"/>
          </p:nvPr>
        </p:nvSpPr>
        <p:spPr>
          <a:xfrm>
            <a:off x="427987" y="944562"/>
            <a:ext cx="8229600" cy="731838"/>
          </a:xfrm>
        </p:spPr>
        <p:txBody>
          <a:bodyPr anchor="t"/>
          <a:lstStyle/>
          <a:p>
            <a:pPr eaLnBrk="1" hangingPunct="1"/>
            <a:r>
              <a:rPr lang="en-US" dirty="0"/>
              <a:t>P</a:t>
            </a:r>
            <a:r>
              <a:rPr lang="en-US" dirty="0" smtClean="0">
                <a:latin typeface="+mn-lt"/>
              </a:rPr>
              <a:t>lanning</a:t>
            </a:r>
          </a:p>
        </p:txBody>
      </p:sp>
      <p:sp>
        <p:nvSpPr>
          <p:cNvPr id="13315" name="Content Placeholder 2"/>
          <p:cNvSpPr>
            <a:spLocks noGrp="1"/>
          </p:cNvSpPr>
          <p:nvPr>
            <p:ph idx="1"/>
          </p:nvPr>
        </p:nvSpPr>
        <p:spPr>
          <a:xfrm>
            <a:off x="304800" y="1524000"/>
            <a:ext cx="6248400" cy="4876800"/>
          </a:xfrm>
        </p:spPr>
        <p:txBody>
          <a:bodyPr rtlCol="0">
            <a:normAutofit fontScale="92500" lnSpcReduction="20000"/>
          </a:bodyPr>
          <a:lstStyle/>
          <a:p>
            <a:pPr eaLnBrk="1" fontAlgn="auto" hangingPunct="1">
              <a:spcAft>
                <a:spcPts val="0"/>
              </a:spcAft>
              <a:buFontTx/>
              <a:buNone/>
              <a:defRPr/>
            </a:pPr>
            <a:endParaRPr lang="en-US" sz="1200" dirty="0" smtClean="0"/>
          </a:p>
          <a:p>
            <a:pPr eaLnBrk="1" fontAlgn="auto" hangingPunct="1">
              <a:spcAft>
                <a:spcPts val="0"/>
              </a:spcAft>
              <a:buFont typeface="Arial" pitchFamily="34" charset="0"/>
              <a:buNone/>
              <a:defRPr/>
            </a:pPr>
            <a:r>
              <a:rPr lang="en-US" sz="3000" dirty="0" smtClean="0"/>
              <a:t>Plan stops and questions well in advance.</a:t>
            </a:r>
          </a:p>
          <a:p>
            <a:pPr eaLnBrk="1" fontAlgn="auto" hangingPunct="1">
              <a:spcAft>
                <a:spcPts val="0"/>
              </a:spcAft>
              <a:buFont typeface="Arial" pitchFamily="34" charset="0"/>
              <a:buNone/>
              <a:defRPr/>
            </a:pPr>
            <a:endParaRPr lang="en-US" sz="3000" dirty="0" smtClean="0"/>
          </a:p>
          <a:p>
            <a:pPr marL="341313" indent="0" algn="ctr" eaLnBrk="1" fontAlgn="auto" hangingPunct="1">
              <a:spcAft>
                <a:spcPts val="0"/>
              </a:spcAft>
              <a:buFont typeface="Arial" pitchFamily="34" charset="0"/>
              <a:buNone/>
              <a:defRPr/>
            </a:pPr>
            <a:r>
              <a:rPr lang="en-US" sz="3000" b="1" dirty="0" smtClean="0">
                <a:latin typeface="Bradley Hand ITC" pitchFamily="66" charset="0"/>
              </a:rPr>
              <a:t> Where will you stop?</a:t>
            </a:r>
          </a:p>
          <a:p>
            <a:pPr indent="-1588" algn="ctr" eaLnBrk="1" fontAlgn="auto" hangingPunct="1">
              <a:spcAft>
                <a:spcPts val="0"/>
              </a:spcAft>
              <a:buFont typeface="Arial" pitchFamily="34" charset="0"/>
              <a:buNone/>
              <a:defRPr/>
            </a:pPr>
            <a:r>
              <a:rPr lang="en-US" sz="3000" b="1" dirty="0" smtClean="0">
                <a:latin typeface="Bradley Hand ITC" pitchFamily="66" charset="0"/>
              </a:rPr>
              <a:t> Why will you stop there?</a:t>
            </a:r>
          </a:p>
          <a:p>
            <a:pPr eaLnBrk="1" fontAlgn="auto" hangingPunct="1">
              <a:spcAft>
                <a:spcPts val="0"/>
              </a:spcAft>
              <a:buFont typeface="Arial" pitchFamily="34" charset="0"/>
              <a:buNone/>
              <a:defRPr/>
            </a:pPr>
            <a:endParaRPr lang="en-US" sz="1800" dirty="0" smtClean="0"/>
          </a:p>
          <a:p>
            <a:pPr eaLnBrk="1" fontAlgn="auto" hangingPunct="1">
              <a:spcAft>
                <a:spcPts val="0"/>
              </a:spcAft>
              <a:buFont typeface="Arial" pitchFamily="34" charset="0"/>
              <a:buNone/>
              <a:defRPr/>
            </a:pPr>
            <a:endParaRPr lang="en-US" sz="1800" dirty="0" smtClean="0"/>
          </a:p>
          <a:p>
            <a:pPr lvl="1" eaLnBrk="1" fontAlgn="auto" hangingPunct="1">
              <a:spcAft>
                <a:spcPts val="0"/>
              </a:spcAft>
              <a:buFont typeface="Arial" pitchFamily="34" charset="0"/>
              <a:buChar char="•"/>
              <a:defRPr/>
            </a:pPr>
            <a:r>
              <a:rPr lang="en-US" sz="2600" dirty="0" smtClean="0"/>
              <a:t>What is the critical information?</a:t>
            </a:r>
          </a:p>
          <a:p>
            <a:pPr eaLnBrk="1" fontAlgn="auto" hangingPunct="1">
              <a:spcAft>
                <a:spcPts val="0"/>
              </a:spcAft>
              <a:defRPr/>
            </a:pPr>
            <a:endParaRPr lang="en-US" sz="1700" dirty="0" smtClean="0"/>
          </a:p>
          <a:p>
            <a:pPr lvl="1" eaLnBrk="1" fontAlgn="auto" hangingPunct="1">
              <a:spcAft>
                <a:spcPts val="0"/>
              </a:spcAft>
              <a:buFont typeface="Arial" pitchFamily="34" charset="0"/>
              <a:buChar char="•"/>
              <a:defRPr/>
            </a:pPr>
            <a:r>
              <a:rPr lang="en-US" sz="2600" dirty="0" smtClean="0"/>
              <a:t>Is there a part that students will need support in understanding?</a:t>
            </a:r>
          </a:p>
          <a:p>
            <a:pPr eaLnBrk="1" fontAlgn="auto" hangingPunct="1">
              <a:spcAft>
                <a:spcPts val="0"/>
              </a:spcAft>
              <a:defRPr/>
            </a:pPr>
            <a:endParaRPr lang="en-US" sz="1700" dirty="0" smtClean="0"/>
          </a:p>
          <a:p>
            <a:pPr lvl="1" eaLnBrk="1" fontAlgn="auto" hangingPunct="1">
              <a:spcAft>
                <a:spcPts val="0"/>
              </a:spcAft>
              <a:buFont typeface="Arial" pitchFamily="34" charset="0"/>
              <a:buChar char="•"/>
              <a:defRPr/>
            </a:pPr>
            <a:r>
              <a:rPr lang="en-US" sz="2600" dirty="0" smtClean="0"/>
              <a:t>How long have students been focused without an opportunity to interact?</a:t>
            </a:r>
          </a:p>
          <a:p>
            <a:pPr eaLnBrk="1" fontAlgn="auto" hangingPunct="1">
              <a:spcAft>
                <a:spcPts val="0"/>
              </a:spcAft>
              <a:buFont typeface="Arial" pitchFamily="34" charset="0"/>
              <a:buNone/>
              <a:defRPr/>
            </a:pPr>
            <a:endParaRPr lang="en-US" sz="1800" dirty="0" smtClean="0"/>
          </a:p>
          <a:p>
            <a:pPr eaLnBrk="1" fontAlgn="auto" hangingPunct="1">
              <a:spcAft>
                <a:spcPts val="0"/>
              </a:spcAft>
              <a:buFont typeface="Wingdings" pitchFamily="2" charset="2"/>
              <a:buChar char="Ø"/>
              <a:defRPr/>
            </a:pPr>
            <a:endParaRPr lang="en-US" sz="2200" dirty="0" smtClean="0"/>
          </a:p>
          <a:p>
            <a:pPr eaLnBrk="1" fontAlgn="auto" hangingPunct="1">
              <a:spcAft>
                <a:spcPts val="0"/>
              </a:spcAft>
              <a:buFont typeface="Wingdings" pitchFamily="2" charset="2"/>
              <a:buChar char="Ø"/>
              <a:defRPr/>
            </a:pPr>
            <a:endParaRPr lang="en-US" sz="1200" dirty="0" smtClean="0"/>
          </a:p>
          <a:p>
            <a:pPr eaLnBrk="1" fontAlgn="auto" hangingPunct="1">
              <a:spcAft>
                <a:spcPts val="0"/>
              </a:spcAft>
              <a:buFont typeface="Wingdings" pitchFamily="2" charset="2"/>
              <a:buChar char="Ø"/>
              <a:defRPr/>
            </a:pPr>
            <a:endParaRPr lang="en-US" sz="3000" dirty="0" smtClean="0"/>
          </a:p>
          <a:p>
            <a:pPr eaLnBrk="1" fontAlgn="auto" hangingPunct="1">
              <a:spcAft>
                <a:spcPts val="0"/>
              </a:spcAft>
              <a:buFontTx/>
              <a:buNone/>
              <a:defRPr/>
            </a:pPr>
            <a:endParaRPr lang="en-US" sz="1800" dirty="0" smtClean="0"/>
          </a:p>
          <a:p>
            <a:pPr eaLnBrk="1" fontAlgn="auto" hangingPunct="1">
              <a:spcAft>
                <a:spcPts val="0"/>
              </a:spcAft>
              <a:buFont typeface="Arial" pitchFamily="34" charset="0"/>
              <a:buNone/>
              <a:defRPr/>
            </a:pPr>
            <a:endParaRPr lang="en-US" sz="3600" dirty="0" smtClean="0"/>
          </a:p>
          <a:p>
            <a:pPr eaLnBrk="1" fontAlgn="auto" hangingPunct="1">
              <a:spcAft>
                <a:spcPts val="0"/>
              </a:spcAft>
              <a:buFont typeface="Wingdings" pitchFamily="2" charset="2"/>
              <a:buChar char="Ø"/>
              <a:defRPr/>
            </a:pPr>
            <a:endParaRPr lang="en-US" sz="1200" dirty="0" smtClean="0"/>
          </a:p>
          <a:p>
            <a:pPr eaLnBrk="1" fontAlgn="auto" hangingPunct="1">
              <a:spcAft>
                <a:spcPts val="0"/>
              </a:spcAft>
              <a:buFontTx/>
              <a:buNone/>
              <a:defRPr/>
            </a:pPr>
            <a:endParaRPr lang="en-US" dirty="0" smtClean="0"/>
          </a:p>
        </p:txBody>
      </p:sp>
      <p:sp>
        <p:nvSpPr>
          <p:cNvPr id="11"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2"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23</a:t>
            </a:fld>
            <a:endParaRPr lang="en-US"/>
          </a:p>
        </p:txBody>
      </p:sp>
    </p:spTree>
    <p:extLst>
      <p:ext uri="{BB962C8B-B14F-4D97-AF65-F5344CB8AC3E}">
        <p14:creationId xmlns:p14="http://schemas.microsoft.com/office/powerpoint/2010/main" val="3091227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dirty="0" smtClean="0">
                <a:latin typeface="+mn-lt"/>
              </a:rPr>
              <a:t>Planning</a:t>
            </a:r>
          </a:p>
        </p:txBody>
      </p:sp>
      <p:sp>
        <p:nvSpPr>
          <p:cNvPr id="3" name="Content Placeholder 2"/>
          <p:cNvSpPr>
            <a:spLocks noGrp="1"/>
          </p:cNvSpPr>
          <p:nvPr>
            <p:ph idx="1"/>
          </p:nvPr>
        </p:nvSpPr>
        <p:spPr>
          <a:xfrm>
            <a:off x="381000" y="1752600"/>
            <a:ext cx="8534400" cy="4495800"/>
          </a:xfrm>
        </p:spPr>
        <p:txBody>
          <a:bodyPr rtlCol="0">
            <a:normAutofit fontScale="85000" lnSpcReduction="20000"/>
          </a:bodyPr>
          <a:lstStyle/>
          <a:p>
            <a:pPr eaLnBrk="1" fontAlgn="auto" hangingPunct="1">
              <a:spcAft>
                <a:spcPts val="0"/>
              </a:spcAft>
              <a:defRPr/>
            </a:pPr>
            <a:r>
              <a:rPr lang="en-US" sz="3000" dirty="0" smtClean="0"/>
              <a:t>Ask questions that involve critical thinking, opinion, or an extended answer.</a:t>
            </a:r>
          </a:p>
          <a:p>
            <a:pPr marL="800100" indent="-457200">
              <a:defRPr/>
            </a:pPr>
            <a:r>
              <a:rPr lang="en-US" sz="2400" dirty="0"/>
              <a:t>Specific: “Why does …?”</a:t>
            </a:r>
          </a:p>
          <a:p>
            <a:pPr marL="800100" indent="-457200" eaLnBrk="1" fontAlgn="auto" hangingPunct="1">
              <a:spcAft>
                <a:spcPts val="0"/>
              </a:spcAft>
              <a:defRPr/>
            </a:pPr>
            <a:r>
              <a:rPr lang="en-US" sz="2400" dirty="0" smtClean="0"/>
              <a:t>General: “What are you thinking?”</a:t>
            </a:r>
          </a:p>
          <a:p>
            <a:pPr marL="800100" indent="-457200" eaLnBrk="1" fontAlgn="auto" hangingPunct="1">
              <a:spcAft>
                <a:spcPts val="0"/>
              </a:spcAft>
              <a:defRPr/>
            </a:pPr>
            <a:endParaRPr lang="en-US" sz="1800" dirty="0" smtClean="0"/>
          </a:p>
          <a:p>
            <a:pPr eaLnBrk="1" fontAlgn="auto" hangingPunct="1">
              <a:spcAft>
                <a:spcPts val="0"/>
              </a:spcAft>
              <a:defRPr/>
            </a:pPr>
            <a:r>
              <a:rPr lang="en-US" sz="3000" dirty="0" smtClean="0"/>
              <a:t>Ask questions that relate to the CPQ.</a:t>
            </a:r>
          </a:p>
          <a:p>
            <a:pPr eaLnBrk="1" fontAlgn="auto" hangingPunct="1">
              <a:spcAft>
                <a:spcPts val="0"/>
              </a:spcAft>
              <a:defRPr/>
            </a:pPr>
            <a:endParaRPr lang="en-US" sz="1800" dirty="0" smtClean="0"/>
          </a:p>
          <a:p>
            <a:pPr eaLnBrk="1" fontAlgn="auto" hangingPunct="1">
              <a:spcAft>
                <a:spcPts val="0"/>
              </a:spcAft>
              <a:defRPr/>
            </a:pPr>
            <a:r>
              <a:rPr lang="en-US" sz="3000" dirty="0" smtClean="0"/>
              <a:t>Ask questions that reinforce the cognitive strategy you are focusing on in the lesson.</a:t>
            </a:r>
          </a:p>
          <a:p>
            <a:pPr eaLnBrk="1" fontAlgn="auto" hangingPunct="1">
              <a:spcAft>
                <a:spcPts val="0"/>
              </a:spcAft>
              <a:defRPr/>
            </a:pPr>
            <a:endParaRPr lang="en-US" sz="2400" dirty="0" smtClean="0"/>
          </a:p>
          <a:p>
            <a:pPr>
              <a:defRPr/>
            </a:pPr>
            <a:r>
              <a:rPr lang="en-US" sz="3000" dirty="0"/>
              <a:t>Write questions on sticky notes and place them in your copy of the text as a reminder where to stop and what question you will ask.</a:t>
            </a:r>
          </a:p>
          <a:p>
            <a:pPr eaLnBrk="1" fontAlgn="auto" hangingPunct="1">
              <a:spcAft>
                <a:spcPts val="0"/>
              </a:spcAft>
              <a:defRPr/>
            </a:pPr>
            <a:endParaRPr lang="en-US" sz="3000" dirty="0" smtClean="0"/>
          </a:p>
          <a:p>
            <a:pPr eaLnBrk="1" fontAlgn="auto" hangingPunct="1">
              <a:spcAft>
                <a:spcPts val="0"/>
              </a:spcAft>
              <a:buFont typeface="Wingdings" pitchFamily="2" charset="2"/>
              <a:buChar char="Ø"/>
              <a:defRPr/>
            </a:pPr>
            <a:endParaRPr lang="en-US" dirty="0" smtClean="0"/>
          </a:p>
          <a:p>
            <a:pPr indent="177800" eaLnBrk="1" fontAlgn="auto" hangingPunct="1">
              <a:spcAft>
                <a:spcPts val="0"/>
              </a:spcAft>
              <a:buFont typeface="Wingdings" pitchFamily="2" charset="2"/>
              <a:buChar char="§"/>
              <a:defRPr/>
            </a:pPr>
            <a:endParaRPr lang="en-US" dirty="0"/>
          </a:p>
        </p:txBody>
      </p:sp>
      <p:sp>
        <p:nvSpPr>
          <p:cNvPr id="4"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5"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24</a:t>
            </a:fld>
            <a:endParaRPr lang="en-US"/>
          </a:p>
        </p:txBody>
      </p:sp>
    </p:spTree>
    <p:extLst>
      <p:ext uri="{BB962C8B-B14F-4D97-AF65-F5344CB8AC3E}">
        <p14:creationId xmlns:p14="http://schemas.microsoft.com/office/powerpoint/2010/main" val="2435061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itle 1"/>
          <p:cNvSpPr>
            <a:spLocks noGrp="1"/>
          </p:cNvSpPr>
          <p:nvPr>
            <p:ph type="title"/>
          </p:nvPr>
        </p:nvSpPr>
        <p:spPr>
          <a:xfrm>
            <a:off x="457200" y="914400"/>
            <a:ext cx="8229600" cy="914400"/>
          </a:xfrm>
        </p:spPr>
        <p:txBody>
          <a:bodyPr anchor="t">
            <a:normAutofit/>
          </a:bodyPr>
          <a:lstStyle/>
          <a:p>
            <a:pPr eaLnBrk="1" hangingPunct="1"/>
            <a:r>
              <a:rPr lang="en-US" dirty="0" smtClean="0">
                <a:latin typeface="+mn-lt"/>
              </a:rPr>
              <a:t>Planning</a:t>
            </a:r>
          </a:p>
        </p:txBody>
      </p:sp>
      <p:sp>
        <p:nvSpPr>
          <p:cNvPr id="59397" name="Content Placeholder 2"/>
          <p:cNvSpPr>
            <a:spLocks noGrp="1"/>
          </p:cNvSpPr>
          <p:nvPr>
            <p:ph idx="1"/>
          </p:nvPr>
        </p:nvSpPr>
        <p:spPr>
          <a:xfrm>
            <a:off x="304800" y="1371600"/>
            <a:ext cx="8382000" cy="4648200"/>
          </a:xfrm>
        </p:spPr>
        <p:txBody>
          <a:bodyPr>
            <a:normAutofit/>
          </a:bodyPr>
          <a:lstStyle/>
          <a:p>
            <a:pPr eaLnBrk="1" hangingPunct="1">
              <a:buFontTx/>
              <a:buNone/>
            </a:pPr>
            <a:endParaRPr lang="en-US" sz="1200" dirty="0" smtClean="0"/>
          </a:p>
          <a:p>
            <a:pPr eaLnBrk="1" hangingPunct="1">
              <a:buFont typeface="Arial" pitchFamily="34" charset="0"/>
              <a:buNone/>
            </a:pPr>
            <a:endParaRPr lang="en-US" sz="2000" dirty="0" smtClean="0"/>
          </a:p>
          <a:p>
            <a:pPr eaLnBrk="1" hangingPunct="1">
              <a:spcAft>
                <a:spcPts val="900"/>
              </a:spcAft>
            </a:pPr>
            <a:r>
              <a:rPr lang="en-US" sz="3000" dirty="0" smtClean="0"/>
              <a:t>After a student shares their thinking, ask</a:t>
            </a:r>
            <a:r>
              <a:rPr lang="en-US" sz="3000" dirty="0"/>
              <a:t> </a:t>
            </a:r>
            <a:r>
              <a:rPr lang="en-US" sz="3000" dirty="0" smtClean="0"/>
              <a:t>them to expand on their answer and explain why they think what they do.</a:t>
            </a:r>
          </a:p>
          <a:p>
            <a:pPr eaLnBrk="1" hangingPunct="1">
              <a:spcAft>
                <a:spcPts val="900"/>
              </a:spcAft>
            </a:pPr>
            <a:r>
              <a:rPr lang="en-US" sz="3000" dirty="0" smtClean="0"/>
              <a:t>Follow-up student sharing with immediate and corrective feedback.</a:t>
            </a:r>
            <a:endParaRPr lang="en-US" dirty="0" smtClean="0"/>
          </a:p>
          <a:p>
            <a:pPr eaLnBrk="1" hangingPunct="1">
              <a:buFont typeface="Arial" pitchFamily="34" charset="0"/>
              <a:buNone/>
            </a:pPr>
            <a:endParaRPr lang="en-US" sz="2800" dirty="0" smtClean="0"/>
          </a:p>
          <a:p>
            <a:pPr eaLnBrk="1" hangingPunct="1">
              <a:buFont typeface="Wingdings" pitchFamily="2" charset="2"/>
              <a:buChar char="Ø"/>
            </a:pPr>
            <a:endParaRPr lang="en-US" sz="3000" dirty="0" smtClean="0"/>
          </a:p>
          <a:p>
            <a:pPr eaLnBrk="1" hangingPunct="1">
              <a:buFontTx/>
              <a:buNone/>
            </a:pPr>
            <a:endParaRPr lang="en-US" sz="1800" dirty="0" smtClean="0"/>
          </a:p>
          <a:p>
            <a:pPr eaLnBrk="1" hangingPunct="1">
              <a:buFont typeface="Arial" pitchFamily="34" charset="0"/>
              <a:buNone/>
            </a:pPr>
            <a:endParaRPr lang="en-US" sz="3600" dirty="0" smtClean="0"/>
          </a:p>
          <a:p>
            <a:pPr eaLnBrk="1" hangingPunct="1">
              <a:buFont typeface="Wingdings" pitchFamily="2" charset="2"/>
              <a:buChar char="Ø"/>
            </a:pPr>
            <a:endParaRPr lang="en-US" sz="1200" dirty="0" smtClean="0"/>
          </a:p>
          <a:p>
            <a:pPr eaLnBrk="1" hangingPunct="1">
              <a:buFontTx/>
              <a:buNone/>
            </a:pPr>
            <a:endParaRPr lang="en-US" dirty="0" smtClean="0"/>
          </a:p>
        </p:txBody>
      </p:sp>
      <p:sp>
        <p:nvSpPr>
          <p:cNvPr id="7"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8"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25</a:t>
            </a:fld>
            <a:endParaRPr lang="en-US"/>
          </a:p>
        </p:txBody>
      </p:sp>
    </p:spTree>
    <p:extLst>
      <p:ext uri="{BB962C8B-B14F-4D97-AF65-F5344CB8AC3E}">
        <p14:creationId xmlns:p14="http://schemas.microsoft.com/office/powerpoint/2010/main" val="2792812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Effective Instruction</a:t>
            </a:r>
          </a:p>
        </p:txBody>
      </p:sp>
      <p:sp>
        <p:nvSpPr>
          <p:cNvPr id="3" name="Content Placeholder 2"/>
          <p:cNvSpPr>
            <a:spLocks noGrp="1"/>
          </p:cNvSpPr>
          <p:nvPr>
            <p:ph idx="1"/>
          </p:nvPr>
        </p:nvSpPr>
        <p:spPr/>
        <p:txBody>
          <a:bodyPr>
            <a:normAutofit lnSpcReduction="10000"/>
          </a:bodyPr>
          <a:lstStyle/>
          <a:p>
            <a:pPr marL="0" indent="0" algn="ctr">
              <a:buNone/>
            </a:pPr>
            <a:r>
              <a:rPr lang="en-US" b="1" dirty="0" smtClean="0"/>
              <a:t>Immediate </a:t>
            </a:r>
            <a:r>
              <a:rPr lang="en-US" b="1" dirty="0"/>
              <a:t>and Corrective </a:t>
            </a:r>
            <a:r>
              <a:rPr lang="en-US" b="1" dirty="0" smtClean="0"/>
              <a:t>Feedback</a:t>
            </a:r>
          </a:p>
          <a:p>
            <a:pPr marL="0" indent="0" algn="ctr">
              <a:buNone/>
            </a:pPr>
            <a:endParaRPr lang="en-US" sz="1900" b="1" dirty="0" smtClean="0"/>
          </a:p>
          <a:p>
            <a:pPr>
              <a:buFontTx/>
              <a:buNone/>
            </a:pPr>
            <a:r>
              <a:rPr lang="en-US" sz="2800" dirty="0" smtClean="0"/>
              <a:t>1. </a:t>
            </a:r>
            <a:r>
              <a:rPr lang="en-US" sz="2800" i="1" dirty="0" smtClean="0"/>
              <a:t>Describing </a:t>
            </a:r>
            <a:r>
              <a:rPr lang="en-US" sz="2800" i="1" dirty="0"/>
              <a:t>why an </a:t>
            </a:r>
            <a:r>
              <a:rPr lang="en-US" sz="2800" i="1" dirty="0" smtClean="0"/>
              <a:t>answer is correct.</a:t>
            </a:r>
            <a:endParaRPr lang="en-US" sz="2800" i="1" dirty="0"/>
          </a:p>
          <a:p>
            <a:pPr marL="576263" indent="-238125">
              <a:buFontTx/>
              <a:buNone/>
            </a:pPr>
            <a:r>
              <a:rPr lang="en-US" sz="2400" dirty="0"/>
              <a:t>Examples:</a:t>
            </a:r>
          </a:p>
          <a:p>
            <a:pPr marL="576263" indent="-238125"/>
            <a:r>
              <a:rPr lang="en-US" sz="2400" dirty="0"/>
              <a:t>Describing why the work was good/well done</a:t>
            </a:r>
          </a:p>
          <a:p>
            <a:pPr marL="576263" indent="-238125"/>
            <a:r>
              <a:rPr lang="en-US" sz="2400" dirty="0"/>
              <a:t>Commenting on specific word usage</a:t>
            </a:r>
          </a:p>
          <a:p>
            <a:pPr marL="576263" indent="-238125"/>
            <a:r>
              <a:rPr lang="en-US" sz="2400" dirty="0"/>
              <a:t>Explaining correct responses by one student to the whole class</a:t>
            </a:r>
          </a:p>
          <a:p>
            <a:pPr marL="576263" indent="-238125"/>
            <a:r>
              <a:rPr lang="en-US" sz="2400" dirty="0"/>
              <a:t>Confirming a student’s </a:t>
            </a:r>
            <a:r>
              <a:rPr lang="en-US" sz="2400" dirty="0" smtClean="0"/>
              <a:t>performance</a:t>
            </a:r>
          </a:p>
          <a:p>
            <a:pPr marL="0" indent="0">
              <a:lnSpc>
                <a:spcPct val="160000"/>
              </a:lnSpc>
              <a:buNone/>
            </a:pPr>
            <a:r>
              <a:rPr lang="en-US" sz="2000" dirty="0" smtClean="0"/>
              <a:t>                            (Texas </a:t>
            </a:r>
            <a:r>
              <a:rPr lang="en-US" sz="2000" dirty="0"/>
              <a:t>Education Agency/University of Texas System, </a:t>
            </a:r>
            <a:r>
              <a:rPr lang="en-US" sz="2000" dirty="0" smtClean="0"/>
              <a:t>2007)</a:t>
            </a:r>
            <a:endParaRPr lang="en-US" sz="2000" dirty="0"/>
          </a:p>
          <a:p>
            <a:endParaRPr lang="en-US" sz="2400" dirty="0"/>
          </a:p>
          <a:p>
            <a:pPr marL="0" indent="0">
              <a:buNone/>
            </a:pPr>
            <a:endParaRPr lang="en-US" sz="28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26</a:t>
            </a:fld>
            <a:endParaRPr lang="en-US" dirty="0"/>
          </a:p>
        </p:txBody>
      </p:sp>
    </p:spTree>
    <p:extLst>
      <p:ext uri="{BB962C8B-B14F-4D97-AF65-F5344CB8AC3E}">
        <p14:creationId xmlns:p14="http://schemas.microsoft.com/office/powerpoint/2010/main" val="1794320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Effective Instruction</a:t>
            </a:r>
          </a:p>
        </p:txBody>
      </p:sp>
      <p:sp>
        <p:nvSpPr>
          <p:cNvPr id="3" name="Content Placeholder 2"/>
          <p:cNvSpPr>
            <a:spLocks noGrp="1"/>
          </p:cNvSpPr>
          <p:nvPr>
            <p:ph idx="1"/>
          </p:nvPr>
        </p:nvSpPr>
        <p:spPr>
          <a:xfrm>
            <a:off x="381000" y="1905000"/>
            <a:ext cx="8763000" cy="4724400"/>
          </a:xfrm>
        </p:spPr>
        <p:txBody>
          <a:bodyPr>
            <a:normAutofit/>
          </a:bodyPr>
          <a:lstStyle/>
          <a:p>
            <a:pPr marL="0" indent="0" algn="ctr">
              <a:buNone/>
            </a:pPr>
            <a:r>
              <a:rPr lang="en-US" b="1" dirty="0" smtClean="0"/>
              <a:t>Immediate </a:t>
            </a:r>
            <a:r>
              <a:rPr lang="en-US" b="1" dirty="0"/>
              <a:t>and Corrective </a:t>
            </a:r>
            <a:r>
              <a:rPr lang="en-US" b="1" dirty="0" smtClean="0"/>
              <a:t>Feedback</a:t>
            </a:r>
          </a:p>
          <a:p>
            <a:pPr marL="0" indent="0" algn="ctr">
              <a:buNone/>
            </a:pPr>
            <a:endParaRPr lang="en-US" sz="1900" b="1" dirty="0" smtClean="0"/>
          </a:p>
          <a:p>
            <a:pPr>
              <a:buFontTx/>
              <a:buNone/>
            </a:pPr>
            <a:r>
              <a:rPr lang="en-US" sz="3000" dirty="0"/>
              <a:t>2</a:t>
            </a:r>
            <a:r>
              <a:rPr lang="en-US" sz="3000" dirty="0" smtClean="0"/>
              <a:t>. </a:t>
            </a:r>
            <a:r>
              <a:rPr lang="en-US" sz="2800" i="1" dirty="0" smtClean="0"/>
              <a:t>Specifying or implying a better way of doing something.</a:t>
            </a:r>
            <a:endParaRPr lang="en-US" sz="2800" i="1" dirty="0"/>
          </a:p>
          <a:p>
            <a:pPr marL="519113" indent="-180975">
              <a:buFontTx/>
              <a:buNone/>
            </a:pPr>
            <a:r>
              <a:rPr lang="en-US" sz="2400" dirty="0"/>
              <a:t>Examples:</a:t>
            </a:r>
          </a:p>
          <a:p>
            <a:pPr marL="519113" indent="-180975"/>
            <a:r>
              <a:rPr lang="en-US" sz="2400" dirty="0"/>
              <a:t>Advising students to begin a task again</a:t>
            </a:r>
          </a:p>
          <a:p>
            <a:pPr marL="519113" indent="-180975"/>
            <a:r>
              <a:rPr lang="en-US" sz="2400" dirty="0"/>
              <a:t>Modeling expectations again</a:t>
            </a:r>
          </a:p>
          <a:p>
            <a:pPr marL="519113" indent="-180975"/>
            <a:r>
              <a:rPr lang="en-US" sz="2400" dirty="0"/>
              <a:t>Building on a student’s response</a:t>
            </a:r>
          </a:p>
          <a:p>
            <a:pPr marL="519113" indent="-180975"/>
            <a:r>
              <a:rPr lang="en-US" sz="2400" dirty="0"/>
              <a:t>Asking students to compare with other examples</a:t>
            </a:r>
          </a:p>
          <a:p>
            <a:pPr marL="519113" indent="-180975"/>
            <a:r>
              <a:rPr lang="en-US" sz="2400" dirty="0"/>
              <a:t>Showing students how to make specific </a:t>
            </a:r>
            <a:r>
              <a:rPr lang="en-US" sz="2400" dirty="0" smtClean="0"/>
              <a:t>corrections</a:t>
            </a:r>
          </a:p>
          <a:p>
            <a:pPr marL="0" indent="0">
              <a:lnSpc>
                <a:spcPct val="150000"/>
              </a:lnSpc>
              <a:buNone/>
            </a:pPr>
            <a:r>
              <a:rPr lang="en-US" sz="2200" dirty="0" smtClean="0"/>
              <a:t>                               (</a:t>
            </a:r>
            <a:r>
              <a:rPr lang="en-US" sz="1900" dirty="0" smtClean="0"/>
              <a:t>Texas </a:t>
            </a:r>
            <a:r>
              <a:rPr lang="en-US" sz="1900" dirty="0"/>
              <a:t>Education Agency/University of Texas System, </a:t>
            </a:r>
            <a:r>
              <a:rPr lang="en-US" sz="1900" dirty="0" smtClean="0"/>
              <a:t>2007)</a:t>
            </a:r>
            <a:endParaRPr lang="en-US" sz="1900" dirty="0"/>
          </a:p>
          <a:p>
            <a:endParaRPr lang="en-US" sz="2600" dirty="0"/>
          </a:p>
          <a:p>
            <a:pPr marL="0" indent="0">
              <a:buNone/>
            </a:pPr>
            <a:endParaRPr lang="en-US" sz="28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27</a:t>
            </a:fld>
            <a:endParaRPr lang="en-US" dirty="0"/>
          </a:p>
        </p:txBody>
      </p:sp>
    </p:spTree>
    <p:extLst>
      <p:ext uri="{BB962C8B-B14F-4D97-AF65-F5344CB8AC3E}">
        <p14:creationId xmlns:p14="http://schemas.microsoft.com/office/powerpoint/2010/main" val="1084340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28</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5" t="1312" r="4541" b="2122"/>
          <a:stretch/>
        </p:blipFill>
        <p:spPr bwMode="auto">
          <a:xfrm>
            <a:off x="2286000" y="228600"/>
            <a:ext cx="4671172" cy="641069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Rounded Rectangular Callout 6"/>
          <p:cNvSpPr/>
          <p:nvPr/>
        </p:nvSpPr>
        <p:spPr>
          <a:xfrm>
            <a:off x="228600" y="1524000"/>
            <a:ext cx="1905000" cy="2438400"/>
          </a:xfrm>
          <a:prstGeom prst="wedgeRoundRectCallout">
            <a:avLst>
              <a:gd name="adj1" fmla="val 52102"/>
              <a:gd name="adj2" fmla="val 663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CPQ: What are the key points to Susan B. Anthony’s argument for why women should get to vote?</a:t>
            </a:r>
            <a:endParaRPr lang="en-US" dirty="0"/>
          </a:p>
        </p:txBody>
      </p:sp>
      <p:sp>
        <p:nvSpPr>
          <p:cNvPr id="2" name="TextBox 1"/>
          <p:cNvSpPr txBox="1"/>
          <p:nvPr/>
        </p:nvSpPr>
        <p:spPr>
          <a:xfrm>
            <a:off x="218704" y="5592857"/>
            <a:ext cx="1905000" cy="1046440"/>
          </a:xfrm>
          <a:prstGeom prst="rect">
            <a:avLst/>
          </a:prstGeom>
          <a:noFill/>
        </p:spPr>
        <p:txBody>
          <a:bodyPr wrap="square" rtlCol="0">
            <a:spAutoFit/>
          </a:bodyPr>
          <a:lstStyle/>
          <a:p>
            <a:r>
              <a:rPr lang="en-US" sz="1100" i="1" dirty="0"/>
              <a:t>Texas Literature: Language and Literacy</a:t>
            </a:r>
            <a:r>
              <a:rPr lang="en-US" sz="1100" dirty="0"/>
              <a:t>. (2011). Upper Saddle River, NJ: Pearson Education Inc. </a:t>
            </a:r>
          </a:p>
          <a:p>
            <a:endParaRPr lang="en-US" dirty="0"/>
          </a:p>
        </p:txBody>
      </p:sp>
      <p:pic>
        <p:nvPicPr>
          <p:cNvPr id="8" name="Picture 9" descr="C:\Documents and Settings\ddycha\Local Settings\Temporary Internet Files\Content.IE5\6I22BF7Q\MCj0424798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30387">
            <a:off x="7658862" y="533108"/>
            <a:ext cx="1464722" cy="130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rot="613692">
            <a:off x="7613806" y="1029182"/>
            <a:ext cx="1676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000000"/>
                </a:solidFill>
                <a:latin typeface="Comic Sans MS" pitchFamily="66" charset="0"/>
              </a:rPr>
              <a:t>  </a:t>
            </a:r>
            <a:r>
              <a:rPr lang="en-US" sz="1400" dirty="0">
                <a:solidFill>
                  <a:srgbClr val="000000"/>
                </a:solidFill>
                <a:latin typeface="Comic Sans MS" pitchFamily="66" charset="0"/>
              </a:rPr>
              <a:t>Handout #1</a:t>
            </a:r>
          </a:p>
          <a:p>
            <a:pPr eaLnBrk="1" hangingPunct="1"/>
            <a:endParaRPr lang="en-US" dirty="0">
              <a:solidFill>
                <a:srgbClr val="000000"/>
              </a:solidFill>
            </a:endParaRPr>
          </a:p>
        </p:txBody>
      </p:sp>
    </p:spTree>
    <p:extLst>
      <p:ext uri="{BB962C8B-B14F-4D97-AF65-F5344CB8AC3E}">
        <p14:creationId xmlns:p14="http://schemas.microsoft.com/office/powerpoint/2010/main" val="112023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29</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74" y="1371600"/>
            <a:ext cx="8319053" cy="41148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Rounded Rectangular Callout 6"/>
          <p:cNvSpPr/>
          <p:nvPr/>
        </p:nvSpPr>
        <p:spPr>
          <a:xfrm>
            <a:off x="5750626" y="3276600"/>
            <a:ext cx="3124200" cy="1600200"/>
          </a:xfrm>
          <a:prstGeom prst="wedgeRoundRectCallout">
            <a:avLst>
              <a:gd name="adj1" fmla="val -69107"/>
              <a:gd name="adj2" fmla="val 763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Which part of the Constitution is she referring to when she says that she simply exercised her citizen’s rights?</a:t>
            </a:r>
          </a:p>
        </p:txBody>
      </p:sp>
    </p:spTree>
    <p:extLst>
      <p:ext uri="{BB962C8B-B14F-4D97-AF65-F5344CB8AC3E}">
        <p14:creationId xmlns:p14="http://schemas.microsoft.com/office/powerpoint/2010/main" val="3003827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a:t>
            </a:r>
            <a:endParaRPr lang="en-US" dirty="0"/>
          </a:p>
        </p:txBody>
      </p:sp>
      <p:sp>
        <p:nvSpPr>
          <p:cNvPr id="3" name="Content Placeholder 2"/>
          <p:cNvSpPr>
            <a:spLocks noGrp="1"/>
          </p:cNvSpPr>
          <p:nvPr>
            <p:ph idx="1"/>
          </p:nvPr>
        </p:nvSpPr>
        <p:spPr>
          <a:xfrm>
            <a:off x="1143000" y="2438400"/>
            <a:ext cx="7239000" cy="3992563"/>
          </a:xfrm>
        </p:spPr>
        <p:txBody>
          <a:bodyPr/>
          <a:lstStyle/>
          <a:p>
            <a:pPr>
              <a:spcAft>
                <a:spcPts val="900"/>
              </a:spcAft>
            </a:pPr>
            <a:r>
              <a:rPr lang="en-US" dirty="0" smtClean="0"/>
              <a:t>Routine for      engagement &amp; comprehension </a:t>
            </a:r>
          </a:p>
          <a:p>
            <a:pPr>
              <a:spcAft>
                <a:spcPts val="900"/>
              </a:spcAft>
            </a:pPr>
            <a:r>
              <a:rPr lang="en-US" dirty="0" smtClean="0"/>
              <a:t>Intentional use of questioning</a:t>
            </a:r>
          </a:p>
          <a:p>
            <a:pPr>
              <a:spcAft>
                <a:spcPts val="900"/>
              </a:spcAft>
            </a:pPr>
            <a:r>
              <a:rPr lang="en-US" dirty="0" smtClean="0"/>
              <a:t>Planning in advance of the lesson</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3</a:t>
            </a:fld>
            <a:endParaRPr lang="en-US" dirty="0"/>
          </a:p>
        </p:txBody>
      </p:sp>
      <p:sp>
        <p:nvSpPr>
          <p:cNvPr id="6" name="Up Arrow 5"/>
          <p:cNvSpPr/>
          <p:nvPr/>
        </p:nvSpPr>
        <p:spPr>
          <a:xfrm>
            <a:off x="3581400" y="2514600"/>
            <a:ext cx="3048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95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3" name="Slide Number Placeholder 2"/>
          <p:cNvSpPr>
            <a:spLocks noGrp="1"/>
          </p:cNvSpPr>
          <p:nvPr>
            <p:ph type="sldNum" sz="quarter" idx="12"/>
          </p:nvPr>
        </p:nvSpPr>
        <p:spPr/>
        <p:txBody>
          <a:bodyPr/>
          <a:lstStyle/>
          <a:p>
            <a:fld id="{7B44EE3B-371E-4108-AA03-CAAD196CADCD}" type="slidenum">
              <a:rPr lang="en-US" smtClean="0"/>
              <a:pPr/>
              <a:t>30</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49" b="4079"/>
          <a:stretch/>
        </p:blipFill>
        <p:spPr bwMode="auto">
          <a:xfrm>
            <a:off x="457200" y="890650"/>
            <a:ext cx="7848600" cy="555765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Rounded Rectangular Callout 3"/>
          <p:cNvSpPr/>
          <p:nvPr/>
        </p:nvSpPr>
        <p:spPr>
          <a:xfrm>
            <a:off x="6324600" y="3200400"/>
            <a:ext cx="2667000" cy="1447800"/>
          </a:xfrm>
          <a:prstGeom prst="wedgeRoundRectCallout">
            <a:avLst>
              <a:gd name="adj1" fmla="val -78273"/>
              <a:gd name="adj2" fmla="val -752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does she say it’s a mockery?  What is she talking about?</a:t>
            </a:r>
            <a:endParaRPr lang="en-US" dirty="0"/>
          </a:p>
        </p:txBody>
      </p:sp>
    </p:spTree>
    <p:extLst>
      <p:ext uri="{BB962C8B-B14F-4D97-AF65-F5344CB8AC3E}">
        <p14:creationId xmlns:p14="http://schemas.microsoft.com/office/powerpoint/2010/main" val="2137845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3" name="Slide Number Placeholder 2"/>
          <p:cNvSpPr>
            <a:spLocks noGrp="1"/>
          </p:cNvSpPr>
          <p:nvPr>
            <p:ph type="sldNum" sz="quarter" idx="12"/>
          </p:nvPr>
        </p:nvSpPr>
        <p:spPr/>
        <p:txBody>
          <a:bodyPr/>
          <a:lstStyle/>
          <a:p>
            <a:fld id="{7B44EE3B-371E-4108-AA03-CAAD196CADCD}" type="slidenum">
              <a:rPr lang="en-US" smtClean="0"/>
              <a:pPr/>
              <a:t>31</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49" b="4079"/>
          <a:stretch/>
        </p:blipFill>
        <p:spPr bwMode="auto">
          <a:xfrm>
            <a:off x="457200" y="890650"/>
            <a:ext cx="7848600" cy="555765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Rounded Rectangular Callout 3"/>
          <p:cNvSpPr/>
          <p:nvPr/>
        </p:nvSpPr>
        <p:spPr>
          <a:xfrm>
            <a:off x="6324600" y="3200400"/>
            <a:ext cx="2667000" cy="1447800"/>
          </a:xfrm>
          <a:prstGeom prst="wedgeRoundRectCallout">
            <a:avLst>
              <a:gd name="adj1" fmla="val -91631"/>
              <a:gd name="adj2" fmla="val -170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does she mean in this part of her argument?</a:t>
            </a:r>
            <a:endParaRPr lang="en-US" dirty="0"/>
          </a:p>
        </p:txBody>
      </p:sp>
    </p:spTree>
    <p:extLst>
      <p:ext uri="{BB962C8B-B14F-4D97-AF65-F5344CB8AC3E}">
        <p14:creationId xmlns:p14="http://schemas.microsoft.com/office/powerpoint/2010/main" val="3522390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3" name="Slide Number Placeholder 2"/>
          <p:cNvSpPr>
            <a:spLocks noGrp="1"/>
          </p:cNvSpPr>
          <p:nvPr>
            <p:ph type="sldNum" sz="quarter" idx="12"/>
          </p:nvPr>
        </p:nvSpPr>
        <p:spPr/>
        <p:txBody>
          <a:bodyPr/>
          <a:lstStyle/>
          <a:p>
            <a:fld id="{7B44EE3B-371E-4108-AA03-CAAD196CADCD}" type="slidenum">
              <a:rPr lang="en-US" smtClean="0"/>
              <a:pPr/>
              <a:t>32</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7863022" cy="55626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Rounded Rectangular Callout 3"/>
          <p:cNvSpPr/>
          <p:nvPr/>
        </p:nvSpPr>
        <p:spPr>
          <a:xfrm>
            <a:off x="152400" y="2590800"/>
            <a:ext cx="2362200" cy="1752600"/>
          </a:xfrm>
          <a:prstGeom prst="wedgeRoundRectCallout">
            <a:avLst>
              <a:gd name="adj1" fmla="val 76386"/>
              <a:gd name="adj2" fmla="val 5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does she think that the government is an oligarchy and how will it cause a rebellion? </a:t>
            </a:r>
            <a:endParaRPr lang="en-US" dirty="0"/>
          </a:p>
        </p:txBody>
      </p:sp>
    </p:spTree>
    <p:extLst>
      <p:ext uri="{BB962C8B-B14F-4D97-AF65-F5344CB8AC3E}">
        <p14:creationId xmlns:p14="http://schemas.microsoft.com/office/powerpoint/2010/main" val="2339924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33</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5" t="1312" r="4541" b="2122"/>
          <a:stretch/>
        </p:blipFill>
        <p:spPr bwMode="auto">
          <a:xfrm>
            <a:off x="2286000" y="228600"/>
            <a:ext cx="4671172" cy="641069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Rounded Rectangular Callout 6"/>
          <p:cNvSpPr/>
          <p:nvPr/>
        </p:nvSpPr>
        <p:spPr>
          <a:xfrm>
            <a:off x="228600" y="1524000"/>
            <a:ext cx="1905000" cy="2438400"/>
          </a:xfrm>
          <a:prstGeom prst="wedgeRoundRectCallout">
            <a:avLst>
              <a:gd name="adj1" fmla="val 52102"/>
              <a:gd name="adj2" fmla="val 663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CPQ: What are the key points to Susan B. Anthony’s argument for why women should get to vote?</a:t>
            </a:r>
            <a:endParaRPr lang="en-US" dirty="0"/>
          </a:p>
        </p:txBody>
      </p:sp>
      <p:sp>
        <p:nvSpPr>
          <p:cNvPr id="2" name="TextBox 1"/>
          <p:cNvSpPr txBox="1"/>
          <p:nvPr/>
        </p:nvSpPr>
        <p:spPr>
          <a:xfrm>
            <a:off x="218704" y="5592857"/>
            <a:ext cx="1905000" cy="1046440"/>
          </a:xfrm>
          <a:prstGeom prst="rect">
            <a:avLst/>
          </a:prstGeom>
          <a:noFill/>
        </p:spPr>
        <p:txBody>
          <a:bodyPr wrap="square" rtlCol="0">
            <a:spAutoFit/>
          </a:bodyPr>
          <a:lstStyle/>
          <a:p>
            <a:r>
              <a:rPr lang="en-US" sz="1100" i="1" dirty="0"/>
              <a:t>Texas Literature: Language and Literacy</a:t>
            </a:r>
            <a:r>
              <a:rPr lang="en-US" sz="1100" dirty="0"/>
              <a:t>. (2011). Upper Saddle River, NJ: Pearson Education Inc. </a:t>
            </a:r>
          </a:p>
          <a:p>
            <a:endParaRPr lang="en-US" dirty="0"/>
          </a:p>
        </p:txBody>
      </p:sp>
    </p:spTree>
    <p:extLst>
      <p:ext uri="{BB962C8B-B14F-4D97-AF65-F5344CB8AC3E}">
        <p14:creationId xmlns:p14="http://schemas.microsoft.com/office/powerpoint/2010/main" val="3122931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34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3878">
            <a:off x="3699442" y="449874"/>
            <a:ext cx="4352925" cy="582012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81000" y="5410200"/>
            <a:ext cx="2057400" cy="1107996"/>
          </a:xfrm>
          <a:prstGeom prst="rect">
            <a:avLst/>
          </a:prstGeom>
          <a:noFill/>
        </p:spPr>
        <p:txBody>
          <a:bodyPr wrap="square" rtlCol="0">
            <a:spAutoFit/>
          </a:bodyPr>
          <a:lstStyle/>
          <a:p>
            <a:r>
              <a:rPr lang="en-US" sz="1200" dirty="0" err="1"/>
              <a:t>Thibodeau</a:t>
            </a:r>
            <a:r>
              <a:rPr lang="en-US" sz="1200" dirty="0"/>
              <a:t>, G. &amp; Patton, K. (2003). </a:t>
            </a:r>
            <a:r>
              <a:rPr lang="en-US" sz="1200" i="1" dirty="0"/>
              <a:t>Anthony’s textbook of anatomy &amp; physiology</a:t>
            </a:r>
            <a:r>
              <a:rPr lang="en-US" sz="1200" dirty="0"/>
              <a:t>. St. Louis, MO: Mosby, Inc.</a:t>
            </a:r>
          </a:p>
          <a:p>
            <a:endParaRPr lang="en-US" dirty="0"/>
          </a:p>
        </p:txBody>
      </p:sp>
      <p:sp>
        <p:nvSpPr>
          <p:cNvPr id="3" name="TextBox 2"/>
          <p:cNvSpPr txBox="1"/>
          <p:nvPr/>
        </p:nvSpPr>
        <p:spPr>
          <a:xfrm>
            <a:off x="533400" y="1447800"/>
            <a:ext cx="2819400" cy="3354765"/>
          </a:xfrm>
          <a:prstGeom prst="rect">
            <a:avLst/>
          </a:prstGeom>
          <a:noFill/>
        </p:spPr>
        <p:txBody>
          <a:bodyPr wrap="square" rtlCol="0">
            <a:spAutoFit/>
          </a:bodyPr>
          <a:lstStyle/>
          <a:p>
            <a:r>
              <a:rPr lang="en-US" sz="3200" b="1" dirty="0" smtClean="0">
                <a:solidFill>
                  <a:srgbClr val="0070C0"/>
                </a:solidFill>
              </a:rPr>
              <a:t>You Do!</a:t>
            </a:r>
          </a:p>
          <a:p>
            <a:pPr marL="285750" indent="-285750">
              <a:buFont typeface="Arial" pitchFamily="34" charset="0"/>
              <a:buChar char="•"/>
            </a:pPr>
            <a:r>
              <a:rPr lang="en-US" dirty="0" smtClean="0"/>
              <a:t>Read Functions of the Cerebral Cortex.</a:t>
            </a:r>
          </a:p>
          <a:p>
            <a:pPr marL="285750" indent="-285750">
              <a:buFont typeface="Arial" pitchFamily="34" charset="0"/>
              <a:buChar char="•"/>
            </a:pPr>
            <a:r>
              <a:rPr lang="en-US" dirty="0" smtClean="0"/>
              <a:t>Track your thinking as you read.</a:t>
            </a:r>
          </a:p>
          <a:p>
            <a:pPr marL="285750" indent="-285750">
              <a:buFont typeface="Arial" pitchFamily="34" charset="0"/>
              <a:buChar char="•"/>
            </a:pPr>
            <a:r>
              <a:rPr lang="en-US" dirty="0" smtClean="0"/>
              <a:t>Plan 3 places where you would ask students to stop and answer a TTT question.</a:t>
            </a:r>
          </a:p>
          <a:p>
            <a:pPr marL="285750" indent="-285750">
              <a:buFont typeface="Arial" pitchFamily="34" charset="0"/>
              <a:buChar char="•"/>
            </a:pPr>
            <a:r>
              <a:rPr lang="en-US" dirty="0" smtClean="0"/>
              <a:t>Share your questions with a partner.</a:t>
            </a:r>
            <a:endParaRPr lang="en-US" dirty="0"/>
          </a:p>
        </p:txBody>
      </p:sp>
      <p:sp>
        <p:nvSpPr>
          <p:cNvPr id="6" name="TextBox 5"/>
          <p:cNvSpPr txBox="1"/>
          <p:nvPr/>
        </p:nvSpPr>
        <p:spPr>
          <a:xfrm rot="451413">
            <a:off x="4126683" y="505950"/>
            <a:ext cx="2005732" cy="1477328"/>
          </a:xfrm>
          <a:prstGeom prst="rect">
            <a:avLst/>
          </a:prstGeom>
          <a:noFill/>
        </p:spPr>
        <p:txBody>
          <a:bodyPr wrap="square" rtlCol="0">
            <a:spAutoFit/>
          </a:bodyPr>
          <a:lstStyle/>
          <a:p>
            <a:r>
              <a:rPr lang="en-US" b="1" dirty="0" smtClean="0">
                <a:solidFill>
                  <a:srgbClr val="0070C0"/>
                </a:solidFill>
              </a:rPr>
              <a:t>CPQ: </a:t>
            </a:r>
            <a:r>
              <a:rPr lang="en-US" dirty="0" smtClean="0">
                <a:solidFill>
                  <a:srgbClr val="0070C0"/>
                </a:solidFill>
              </a:rPr>
              <a:t>What is important to understand about functional areas of the cortex?</a:t>
            </a:r>
            <a:endParaRPr lang="en-US" dirty="0">
              <a:solidFill>
                <a:srgbClr val="0070C0"/>
              </a:solidFill>
            </a:endParaRPr>
          </a:p>
        </p:txBody>
      </p:sp>
      <p:pic>
        <p:nvPicPr>
          <p:cNvPr id="8" name="Picture 9" descr="C:\Documents and Settings\ddycha\Local Settings\Temporary Internet Files\Content.IE5\6I22BF7Q\MCj0424798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30387">
            <a:off x="7658862" y="533108"/>
            <a:ext cx="1464722" cy="130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rot="613692">
            <a:off x="7613806" y="1029182"/>
            <a:ext cx="1676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000000"/>
                </a:solidFill>
                <a:latin typeface="Comic Sans MS" pitchFamily="66" charset="0"/>
              </a:rPr>
              <a:t>  </a:t>
            </a:r>
            <a:r>
              <a:rPr lang="en-US" sz="1400" dirty="0">
                <a:solidFill>
                  <a:srgbClr val="000000"/>
                </a:solidFill>
                <a:latin typeface="Comic Sans MS" pitchFamily="66" charset="0"/>
              </a:rPr>
              <a:t>Handout </a:t>
            </a:r>
            <a:r>
              <a:rPr lang="en-US" sz="1400" dirty="0" smtClean="0">
                <a:solidFill>
                  <a:srgbClr val="000000"/>
                </a:solidFill>
                <a:latin typeface="Comic Sans MS" pitchFamily="66" charset="0"/>
              </a:rPr>
              <a:t>#2</a:t>
            </a:r>
            <a:endParaRPr lang="en-US" sz="1400" dirty="0">
              <a:solidFill>
                <a:srgbClr val="000000"/>
              </a:solidFill>
              <a:latin typeface="Comic Sans MS" pitchFamily="66" charset="0"/>
            </a:endParaRPr>
          </a:p>
          <a:p>
            <a:pPr eaLnBrk="1" hangingPunct="1"/>
            <a:endParaRPr lang="en-US" dirty="0">
              <a:solidFill>
                <a:srgbClr val="000000"/>
              </a:solidFill>
            </a:endParaRPr>
          </a:p>
        </p:txBody>
      </p:sp>
    </p:spTree>
    <p:extLst>
      <p:ext uri="{BB962C8B-B14F-4D97-AF65-F5344CB8AC3E}">
        <p14:creationId xmlns:p14="http://schemas.microsoft.com/office/powerpoint/2010/main" val="386041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905000"/>
            <a:ext cx="6934200" cy="3810000"/>
          </a:xfrm>
        </p:spPr>
        <p:txBody>
          <a:bodyPr>
            <a:normAutofit/>
          </a:bodyPr>
          <a:lstStyle/>
          <a:p>
            <a:pPr eaLnBrk="1" hangingPunct="1">
              <a:buFont typeface="Arial" pitchFamily="34" charset="0"/>
              <a:buNone/>
            </a:pPr>
            <a:endParaRPr lang="en-US" dirty="0" smtClean="0">
              <a:latin typeface="Papyrus" pitchFamily="66" charset="0"/>
            </a:endParaRPr>
          </a:p>
          <a:p>
            <a:pPr eaLnBrk="1" hangingPunct="1">
              <a:buFont typeface="Arial" pitchFamily="34" charset="0"/>
              <a:buNone/>
            </a:pPr>
            <a:r>
              <a:rPr lang="en-US" sz="4000" b="1" dirty="0" smtClean="0">
                <a:solidFill>
                  <a:srgbClr val="0070C0"/>
                </a:solidFill>
                <a:latin typeface="Papyrus" pitchFamily="66" charset="0"/>
              </a:rPr>
              <a:t>“Teachers do not create learning.  Learners create learning. Teachers create the environment for learning.”                            					</a:t>
            </a:r>
            <a:r>
              <a:rPr lang="en-US" sz="2600" b="1" dirty="0" smtClean="0">
                <a:solidFill>
                  <a:srgbClr val="0070C0"/>
                </a:solidFill>
                <a:latin typeface="Papyrus" pitchFamily="66" charset="0"/>
              </a:rPr>
              <a:t>(</a:t>
            </a:r>
            <a:r>
              <a:rPr lang="en-US" sz="2600" b="1" dirty="0" err="1" smtClean="0">
                <a:solidFill>
                  <a:srgbClr val="0070C0"/>
                </a:solidFill>
                <a:latin typeface="Papyrus" pitchFamily="66" charset="0"/>
              </a:rPr>
              <a:t>Wiliam</a:t>
            </a:r>
            <a:r>
              <a:rPr lang="en-US" sz="2600" b="1" dirty="0" smtClean="0">
                <a:solidFill>
                  <a:srgbClr val="0070C0"/>
                </a:solidFill>
                <a:latin typeface="Papyrus" pitchFamily="66" charset="0"/>
              </a:rPr>
              <a:t>, 2005)</a:t>
            </a:r>
          </a:p>
        </p:txBody>
      </p:sp>
      <p:sp>
        <p:nvSpPr>
          <p:cNvPr id="5"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6"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35</a:t>
            </a:fld>
            <a:endParaRPr lang="en-US"/>
          </a:p>
        </p:txBody>
      </p:sp>
    </p:spTree>
    <p:extLst>
      <p:ext uri="{BB962C8B-B14F-4D97-AF65-F5344CB8AC3E}">
        <p14:creationId xmlns:p14="http://schemas.microsoft.com/office/powerpoint/2010/main" val="1403621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52600"/>
            <a:ext cx="8229600" cy="4373563"/>
          </a:xfrm>
        </p:spPr>
        <p:txBody>
          <a:bodyPr>
            <a:normAutofit fontScale="92500" lnSpcReduction="10000"/>
          </a:bodyPr>
          <a:lstStyle/>
          <a:p>
            <a:pPr marL="0" indent="0">
              <a:buNone/>
            </a:pPr>
            <a:endParaRPr lang="en-US" sz="1400" dirty="0"/>
          </a:p>
          <a:p>
            <a:pPr marL="282575" indent="-282575">
              <a:spcAft>
                <a:spcPts val="600"/>
              </a:spcAft>
              <a:buNone/>
            </a:pPr>
            <a:r>
              <a:rPr lang="en-US" sz="1700" dirty="0"/>
              <a:t>Cotton, K. (2001). Classroom Questioning. </a:t>
            </a:r>
            <a:r>
              <a:rPr lang="en-US" sz="1700" i="1" dirty="0"/>
              <a:t>School improvement research series, Close-up #5</a:t>
            </a:r>
            <a:r>
              <a:rPr lang="en-US" sz="1700" dirty="0"/>
              <a:t>. NWREL. Retrieved February 28, 2008, from http://www.nwrel.org/scpd/sirs/3/cu5.html. </a:t>
            </a:r>
            <a:endParaRPr lang="en-US" sz="1700" dirty="0" smtClean="0"/>
          </a:p>
          <a:p>
            <a:pPr marL="282575" indent="-282575">
              <a:spcAft>
                <a:spcPts val="600"/>
              </a:spcAft>
              <a:buNone/>
            </a:pPr>
            <a:r>
              <a:rPr lang="en-US" sz="1700" dirty="0" smtClean="0"/>
              <a:t>Edutopia.org. </a:t>
            </a:r>
            <a:r>
              <a:rPr lang="en-US" sz="1700" dirty="0"/>
              <a:t>(</a:t>
            </a:r>
            <a:r>
              <a:rPr lang="en-US" sz="1700" dirty="0" err="1"/>
              <a:t>n.d.</a:t>
            </a:r>
            <a:r>
              <a:rPr lang="en-US" sz="1700" dirty="0"/>
              <a:t>). Retrieved on November 19 from </a:t>
            </a:r>
            <a:r>
              <a:rPr lang="en-US" sz="1700" dirty="0">
                <a:hlinkClick r:id="rId3"/>
              </a:rPr>
              <a:t>http://</a:t>
            </a:r>
            <a:r>
              <a:rPr lang="en-US" sz="1700" dirty="0" smtClean="0">
                <a:hlinkClick r:id="rId3"/>
              </a:rPr>
              <a:t>www.edutopia.org/classroom-student-participation-tips</a:t>
            </a:r>
            <a:r>
              <a:rPr lang="en-US" sz="1700" dirty="0" smtClean="0"/>
              <a:t>.</a:t>
            </a:r>
          </a:p>
          <a:p>
            <a:pPr marL="0" indent="0">
              <a:spcAft>
                <a:spcPts val="600"/>
              </a:spcAft>
              <a:buNone/>
            </a:pPr>
            <a:r>
              <a:rPr lang="en-US" sz="1700" dirty="0"/>
              <a:t>Jensen, E. (1998). How Julie’s brain learns. </a:t>
            </a:r>
            <a:r>
              <a:rPr lang="en-US" sz="1700" i="1" dirty="0"/>
              <a:t>Educational Leadership</a:t>
            </a:r>
            <a:r>
              <a:rPr lang="en-US" sz="1700" dirty="0"/>
              <a:t>, </a:t>
            </a:r>
            <a:r>
              <a:rPr lang="en-US" sz="1700" i="1" dirty="0"/>
              <a:t>56</a:t>
            </a:r>
            <a:r>
              <a:rPr lang="en-US" sz="1700" dirty="0"/>
              <a:t>(3), 41-45. </a:t>
            </a:r>
            <a:endParaRPr lang="en-US" sz="1700" dirty="0" smtClean="0"/>
          </a:p>
          <a:p>
            <a:pPr marL="282575" indent="-282575">
              <a:spcAft>
                <a:spcPts val="600"/>
              </a:spcAft>
              <a:buNone/>
            </a:pPr>
            <a:r>
              <a:rPr lang="en-US" sz="1700" dirty="0"/>
              <a:t>Lyman, F. (1981). The responsive classroom discussion: The inclusion of all students. In A. </a:t>
            </a:r>
            <a:r>
              <a:rPr lang="en-US" sz="1700" dirty="0" smtClean="0"/>
              <a:t>Anderson </a:t>
            </a:r>
            <a:r>
              <a:rPr lang="en-US" sz="1700" dirty="0"/>
              <a:t>(Ed.), </a:t>
            </a:r>
            <a:r>
              <a:rPr lang="en-US" sz="1700" i="1" dirty="0"/>
              <a:t>Mainstreaming Digest </a:t>
            </a:r>
            <a:r>
              <a:rPr lang="en-US" sz="1700" dirty="0"/>
              <a:t>(pp. 109–113). College Park, MD: University of Maryland Press. </a:t>
            </a:r>
            <a:endParaRPr lang="en-US" sz="1700" dirty="0" smtClean="0"/>
          </a:p>
          <a:p>
            <a:pPr marL="282575" indent="-282575">
              <a:spcAft>
                <a:spcPts val="600"/>
              </a:spcAft>
              <a:buNone/>
            </a:pPr>
            <a:r>
              <a:rPr lang="en-US" sz="1700" dirty="0"/>
              <a:t>Stahl, R. (1994). Using “Think-Time" and “Wait-Time" Skillfully in the Classroom. </a:t>
            </a:r>
            <a:r>
              <a:rPr lang="en-US" sz="1700" i="1" dirty="0"/>
              <a:t>ERIC clearinghouse for social studies/social science education ERIC digest. </a:t>
            </a:r>
            <a:r>
              <a:rPr lang="en-US" sz="1700" dirty="0"/>
              <a:t>Bloomington, IN.  Retrieved February 28, 2008, from </a:t>
            </a:r>
            <a:r>
              <a:rPr lang="en-US" sz="1700" dirty="0">
                <a:hlinkClick r:id="rId4"/>
              </a:rPr>
              <a:t>http://</a:t>
            </a:r>
            <a:r>
              <a:rPr lang="en-US" sz="1700" dirty="0" smtClean="0">
                <a:hlinkClick r:id="rId4"/>
              </a:rPr>
              <a:t>www.ericdigests.org/1995-1/think.htm. </a:t>
            </a:r>
            <a:endParaRPr lang="en-US" sz="1700" dirty="0" smtClean="0"/>
          </a:p>
          <a:p>
            <a:pPr marL="282575" indent="-282575">
              <a:spcAft>
                <a:spcPts val="600"/>
              </a:spcAft>
              <a:buNone/>
            </a:pPr>
            <a:r>
              <a:rPr lang="en-US" sz="1700" i="1" dirty="0"/>
              <a:t>Texas Literature: Language and Literacy</a:t>
            </a:r>
            <a:r>
              <a:rPr lang="en-US" sz="1700" dirty="0"/>
              <a:t>. (2011). Upper Saddle River, NJ: Pearson Education Inc</a:t>
            </a:r>
            <a:r>
              <a:rPr lang="en-US" sz="1700" dirty="0" smtClean="0"/>
              <a:t>.</a:t>
            </a:r>
          </a:p>
          <a:p>
            <a:pPr marL="282575" indent="-282575">
              <a:spcAft>
                <a:spcPts val="600"/>
              </a:spcAft>
              <a:buNone/>
            </a:pPr>
            <a:r>
              <a:rPr lang="en-US" sz="1700" dirty="0" err="1" smtClean="0"/>
              <a:t>Thibodeau</a:t>
            </a:r>
            <a:r>
              <a:rPr lang="en-US" sz="1700" dirty="0"/>
              <a:t>, G. &amp; Patton, K. (2003). </a:t>
            </a:r>
            <a:r>
              <a:rPr lang="en-US" sz="1700" i="1" dirty="0"/>
              <a:t>Anthony’s textbook of anatomy &amp; physiology</a:t>
            </a:r>
            <a:r>
              <a:rPr lang="en-US" sz="1700" dirty="0"/>
              <a:t>. St. Louis, MO: Mosby, </a:t>
            </a:r>
            <a:r>
              <a:rPr lang="en-US" sz="1700" dirty="0" smtClean="0"/>
              <a:t>Inc.</a:t>
            </a:r>
          </a:p>
          <a:p>
            <a:pPr marL="282575" indent="-282575">
              <a:buNone/>
            </a:pPr>
            <a:endParaRPr lang="en-US" sz="1700" dirty="0" smtClean="0"/>
          </a:p>
          <a:p>
            <a:pPr marL="0" indent="0">
              <a:buNone/>
            </a:pPr>
            <a:endParaRPr lang="en-US" sz="1700" dirty="0" smtClean="0"/>
          </a:p>
          <a:p>
            <a:pPr marL="0" indent="0">
              <a:buNone/>
            </a:pPr>
            <a:endParaRPr lang="en-US" sz="1600" dirty="0" smtClean="0"/>
          </a:p>
          <a:p>
            <a:pPr marL="0" indent="0">
              <a:buNone/>
            </a:pPr>
            <a:endParaRPr lang="en-US" sz="1600" dirty="0" smtClean="0"/>
          </a:p>
          <a:p>
            <a:pPr marL="0" indent="0">
              <a:buNone/>
            </a:pPr>
            <a:endParaRPr lang="en-US" sz="1600" dirty="0"/>
          </a:p>
          <a:p>
            <a:pPr marL="0" indent="0">
              <a:buNone/>
            </a:pPr>
            <a:endParaRPr lang="en-US" sz="16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36</a:t>
            </a:fld>
            <a:endParaRPr lang="en-US"/>
          </a:p>
        </p:txBody>
      </p:sp>
    </p:spTree>
    <p:extLst>
      <p:ext uri="{BB962C8B-B14F-4D97-AF65-F5344CB8AC3E}">
        <p14:creationId xmlns:p14="http://schemas.microsoft.com/office/powerpoint/2010/main" val="3218893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pPr marL="338138" indent="-338138">
              <a:buNone/>
            </a:pPr>
            <a:r>
              <a:rPr lang="en-US" sz="1700" dirty="0"/>
              <a:t>Tobin, K. (1987). The role of wait time in higher cognitive level learning. </a:t>
            </a:r>
            <a:r>
              <a:rPr lang="en-US" sz="1700" i="1" dirty="0"/>
              <a:t>Review of Educational Research</a:t>
            </a:r>
            <a:r>
              <a:rPr lang="en-US" sz="1700" dirty="0"/>
              <a:t>, </a:t>
            </a:r>
            <a:r>
              <a:rPr lang="en-US" sz="1700" i="1" dirty="0"/>
              <a:t>57</a:t>
            </a:r>
            <a:r>
              <a:rPr lang="en-US" sz="1700" dirty="0"/>
              <a:t>(1), 69-95. </a:t>
            </a:r>
          </a:p>
          <a:p>
            <a:pPr marL="338138" indent="-338138">
              <a:buNone/>
            </a:pPr>
            <a:r>
              <a:rPr lang="en-US" sz="1700" dirty="0" smtClean="0"/>
              <a:t>Tomlinson</a:t>
            </a:r>
            <a:r>
              <a:rPr lang="en-US" sz="1700" dirty="0"/>
              <a:t>, C., &amp; </a:t>
            </a:r>
            <a:r>
              <a:rPr lang="en-US" sz="1700" dirty="0" err="1"/>
              <a:t>Kalbfleisch</a:t>
            </a:r>
            <a:r>
              <a:rPr lang="en-US" sz="1700" dirty="0"/>
              <a:t>, M. (1998). Teach me, teach my brain: A call for differentiated classrooms. </a:t>
            </a:r>
            <a:r>
              <a:rPr lang="en-US" sz="1700" i="1" dirty="0"/>
              <a:t>Educational Leadership</a:t>
            </a:r>
            <a:r>
              <a:rPr lang="en-US" sz="1700" dirty="0"/>
              <a:t>, </a:t>
            </a:r>
            <a:r>
              <a:rPr lang="en-US" sz="1700" i="1" dirty="0"/>
              <a:t>56</a:t>
            </a:r>
            <a:r>
              <a:rPr lang="en-US" sz="1700" dirty="0"/>
              <a:t>(3), 52-55. </a:t>
            </a:r>
            <a:endParaRPr lang="en-US" sz="1700" dirty="0" smtClean="0"/>
          </a:p>
          <a:p>
            <a:pPr marL="338138" indent="-338138">
              <a:spcAft>
                <a:spcPts val="600"/>
              </a:spcAft>
              <a:buNone/>
            </a:pPr>
            <a:r>
              <a:rPr lang="en-US" sz="1700" dirty="0" err="1" smtClean="0"/>
              <a:t>Torgesen</a:t>
            </a:r>
            <a:r>
              <a:rPr lang="en-US" sz="1700" dirty="0"/>
              <a:t>, J. K., Houston, D. D., </a:t>
            </a:r>
            <a:r>
              <a:rPr lang="en-US" sz="1700" dirty="0" err="1"/>
              <a:t>Rissman</a:t>
            </a:r>
            <a:r>
              <a:rPr lang="en-US" sz="1700" dirty="0"/>
              <a:t>, L. M., Decker, S. M., Roberts, G., Vaughn, S., Wexler, J. Francis, D. J, Rivera, M. O., </a:t>
            </a:r>
            <a:r>
              <a:rPr lang="en-US" sz="1700" dirty="0" err="1"/>
              <a:t>Lesaux</a:t>
            </a:r>
            <a:r>
              <a:rPr lang="en-US" sz="1700" dirty="0"/>
              <a:t>, N. (2007). </a:t>
            </a:r>
            <a:r>
              <a:rPr lang="en-US" sz="1700" i="1" dirty="0"/>
              <a:t>Academic literacy instruction for adolescents: A guidance document from the Center on Instruction. </a:t>
            </a:r>
            <a:r>
              <a:rPr lang="en-US" sz="1700" dirty="0"/>
              <a:t>Portsmouth, NH: RMC Research Corporation, Center on Instruction. </a:t>
            </a:r>
            <a:r>
              <a:rPr lang="en-US" sz="1700" dirty="0" err="1"/>
              <a:t>Retreived</a:t>
            </a:r>
            <a:r>
              <a:rPr lang="en-US" sz="1700" dirty="0"/>
              <a:t> on November 6, 2012 from </a:t>
            </a:r>
            <a:r>
              <a:rPr lang="en-US" sz="1700" dirty="0">
                <a:hlinkClick r:id="rId3"/>
              </a:rPr>
              <a:t>http://www.centeroninstruction.org/files/Academic%20Literacy.pdf</a:t>
            </a:r>
            <a:r>
              <a:rPr lang="en-US" sz="1700" dirty="0" smtClean="0"/>
              <a:t>.</a:t>
            </a:r>
          </a:p>
          <a:p>
            <a:pPr marL="338138" indent="-338138">
              <a:spcAft>
                <a:spcPts val="600"/>
              </a:spcAft>
              <a:buNone/>
            </a:pPr>
            <a:r>
              <a:rPr lang="en-US" sz="1700" dirty="0"/>
              <a:t>Vaughn Gross Center for Reading and Language Arts. (2007). </a:t>
            </a:r>
            <a:r>
              <a:rPr lang="en-US" sz="1700" i="1" dirty="0"/>
              <a:t>Features of effective instruction</a:t>
            </a:r>
            <a:r>
              <a:rPr lang="en-US" sz="1700" dirty="0"/>
              <a:t>. University of Texas System/Texas Education Agency.</a:t>
            </a:r>
          </a:p>
          <a:p>
            <a:pPr marL="338138" indent="-338138">
              <a:spcAft>
                <a:spcPts val="600"/>
              </a:spcAft>
              <a:buNone/>
            </a:pPr>
            <a:r>
              <a:rPr lang="en-US" sz="1700" dirty="0" smtClean="0"/>
              <a:t>Vaughn</a:t>
            </a:r>
            <a:r>
              <a:rPr lang="en-US" sz="1700" dirty="0"/>
              <a:t>, S., </a:t>
            </a:r>
            <a:r>
              <a:rPr lang="en-US" sz="1700" dirty="0" err="1"/>
              <a:t>Tejero</a:t>
            </a:r>
            <a:r>
              <a:rPr lang="en-US" sz="1700" dirty="0"/>
              <a:t> Hughes, M., Watson Moody, S., &amp; </a:t>
            </a:r>
            <a:r>
              <a:rPr lang="en-US" sz="1700" dirty="0" err="1"/>
              <a:t>Elbaum</a:t>
            </a:r>
            <a:r>
              <a:rPr lang="en-US" sz="1700" dirty="0"/>
              <a:t>, B. (2001). Instructional grouping for reading for students with LD: Implications for practice. </a:t>
            </a:r>
            <a:r>
              <a:rPr lang="en-US" sz="1700" i="1" dirty="0"/>
              <a:t>Intervention in School and Clinic</a:t>
            </a:r>
            <a:r>
              <a:rPr lang="en-US" sz="1700" dirty="0"/>
              <a:t>, </a:t>
            </a:r>
            <a:r>
              <a:rPr lang="en-US" sz="1700" i="1" dirty="0"/>
              <a:t>36</a:t>
            </a:r>
            <a:r>
              <a:rPr lang="en-US" sz="1700" dirty="0"/>
              <a:t>(3), 131-137. </a:t>
            </a:r>
          </a:p>
          <a:p>
            <a:pPr marL="338138" indent="-338138">
              <a:spcAft>
                <a:spcPts val="600"/>
              </a:spcAft>
              <a:buNone/>
            </a:pPr>
            <a:r>
              <a:rPr lang="en-US" sz="1700" dirty="0" err="1"/>
              <a:t>Wiliam</a:t>
            </a:r>
            <a:r>
              <a:rPr lang="en-US" sz="1700" dirty="0"/>
              <a:t>, D. (2005, November). </a:t>
            </a:r>
            <a:r>
              <a:rPr lang="en-US" sz="1700" i="1" dirty="0"/>
              <a:t>Assessment for learning: The research evidence. </a:t>
            </a:r>
            <a:r>
              <a:rPr lang="en-US" sz="1700" dirty="0"/>
              <a:t>Presentation given at the Alberta Assessment Consortium Conference, Calgary, AB. </a:t>
            </a:r>
          </a:p>
          <a:p>
            <a:pPr marL="0" indent="0">
              <a:buNone/>
            </a:pPr>
            <a:endParaRPr lang="en-US" sz="16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37</a:t>
            </a:fld>
            <a:endParaRPr lang="en-US" dirty="0"/>
          </a:p>
        </p:txBody>
      </p:sp>
    </p:spTree>
    <p:extLst>
      <p:ext uri="{BB962C8B-B14F-4D97-AF65-F5344CB8AC3E}">
        <p14:creationId xmlns:p14="http://schemas.microsoft.com/office/powerpoint/2010/main" val="2324216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t>Session Goals</a:t>
            </a:r>
            <a:endParaRPr lang="en-US" dirty="0" smtClean="0">
              <a:latin typeface="+mn-lt"/>
            </a:endParaRPr>
          </a:p>
        </p:txBody>
      </p:sp>
      <p:sp>
        <p:nvSpPr>
          <p:cNvPr id="39939" name="Content Placeholder 2"/>
          <p:cNvSpPr>
            <a:spLocks noGrp="1"/>
          </p:cNvSpPr>
          <p:nvPr>
            <p:ph idx="1"/>
          </p:nvPr>
        </p:nvSpPr>
        <p:spPr>
          <a:xfrm>
            <a:off x="304800" y="1905000"/>
            <a:ext cx="8534400" cy="4572000"/>
          </a:xfrm>
        </p:spPr>
        <p:txBody>
          <a:bodyPr/>
          <a:lstStyle/>
          <a:p>
            <a:pPr eaLnBrk="1" hangingPunct="1">
              <a:spcAft>
                <a:spcPts val="1200"/>
              </a:spcAft>
            </a:pPr>
            <a:r>
              <a:rPr lang="en-US" sz="2800" u="sng" dirty="0" smtClean="0"/>
              <a:t>Reinforce</a:t>
            </a:r>
            <a:r>
              <a:rPr lang="en-US" sz="2800" dirty="0" smtClean="0"/>
              <a:t> the importance of planned discussions during lessons.</a:t>
            </a:r>
          </a:p>
          <a:p>
            <a:pPr eaLnBrk="1" hangingPunct="1">
              <a:spcAft>
                <a:spcPts val="1200"/>
              </a:spcAft>
            </a:pPr>
            <a:r>
              <a:rPr lang="en-US" sz="2800" u="sng" dirty="0" smtClean="0"/>
              <a:t>Focus</a:t>
            </a:r>
            <a:r>
              <a:rPr lang="en-US" sz="2800" dirty="0" smtClean="0"/>
              <a:t> on an instructional routine (Think-Turn-Talk) to increase student engagement through planned discussion.</a:t>
            </a:r>
          </a:p>
          <a:p>
            <a:pPr eaLnBrk="1" hangingPunct="1">
              <a:spcAft>
                <a:spcPts val="1200"/>
              </a:spcAft>
            </a:pPr>
            <a:r>
              <a:rPr lang="en-US" sz="2800" u="sng" dirty="0" smtClean="0"/>
              <a:t>Experience </a:t>
            </a:r>
            <a:r>
              <a:rPr lang="en-US" sz="2800" dirty="0" smtClean="0"/>
              <a:t> using Think-Turn-Talk.</a:t>
            </a:r>
          </a:p>
          <a:p>
            <a:pPr eaLnBrk="1" hangingPunct="1">
              <a:spcAft>
                <a:spcPts val="1200"/>
              </a:spcAft>
            </a:pPr>
            <a:r>
              <a:rPr lang="en-US" sz="2800" u="sng" dirty="0" smtClean="0"/>
              <a:t>Practice</a:t>
            </a:r>
            <a:r>
              <a:rPr lang="en-US" sz="2800" dirty="0" smtClean="0"/>
              <a:t> and </a:t>
            </a:r>
            <a:r>
              <a:rPr lang="en-US" sz="2800" u="sng" dirty="0" smtClean="0"/>
              <a:t>plan</a:t>
            </a:r>
            <a:r>
              <a:rPr lang="en-US" sz="2800" dirty="0" smtClean="0"/>
              <a:t> to use the Think-Turn-Talk routine.</a:t>
            </a:r>
          </a:p>
          <a:p>
            <a:pPr eaLnBrk="1" hangingPunct="1">
              <a:buFont typeface="Arial" pitchFamily="34" charset="0"/>
              <a:buNone/>
            </a:pPr>
            <a:r>
              <a:rPr lang="en-US" dirty="0" smtClean="0"/>
              <a:t>					</a:t>
            </a:r>
          </a:p>
          <a:p>
            <a:pPr eaLnBrk="1" hangingPunct="1"/>
            <a:endParaRPr lang="en-US" dirty="0" smtClean="0"/>
          </a:p>
        </p:txBody>
      </p:sp>
      <p:sp>
        <p:nvSpPr>
          <p:cNvPr id="4"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5"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4</a:t>
            </a:fld>
            <a:endParaRPr lang="en-US"/>
          </a:p>
        </p:txBody>
      </p:sp>
    </p:spTree>
    <p:extLst>
      <p:ext uri="{BB962C8B-B14F-4D97-AF65-F5344CB8AC3E}">
        <p14:creationId xmlns:p14="http://schemas.microsoft.com/office/powerpoint/2010/main" val="543186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Think-turn-talk?</a:t>
            </a:r>
            <a:endParaRPr lang="en-US" dirty="0"/>
          </a:p>
        </p:txBody>
      </p:sp>
      <p:sp>
        <p:nvSpPr>
          <p:cNvPr id="7" name="Text Placeholder 6"/>
          <p:cNvSpPr>
            <a:spLocks noGrp="1"/>
          </p:cNvSpPr>
          <p:nvPr>
            <p:ph type="body" idx="1"/>
          </p:nvPr>
        </p:nvSpPr>
        <p:spPr/>
        <p:txBody>
          <a:bodyPr/>
          <a:lstStyle/>
          <a:p>
            <a:r>
              <a:rPr lang="en-US" dirty="0" smtClean="0"/>
              <a:t>Why should we use</a:t>
            </a: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5</a:t>
            </a:fld>
            <a:endParaRPr lang="en-US" dirty="0"/>
          </a:p>
        </p:txBody>
      </p:sp>
    </p:spTree>
    <p:extLst>
      <p:ext uri="{BB962C8B-B14F-4D97-AF65-F5344CB8AC3E}">
        <p14:creationId xmlns:p14="http://schemas.microsoft.com/office/powerpoint/2010/main" val="3875600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990600"/>
            <a:ext cx="8229600" cy="1189038"/>
          </a:xfrm>
        </p:spPr>
        <p:txBody>
          <a:bodyPr anchor="t">
            <a:normAutofit/>
          </a:bodyPr>
          <a:lstStyle/>
          <a:p>
            <a:r>
              <a:rPr lang="en-US" dirty="0">
                <a:latin typeface="+mn-lt"/>
              </a:rPr>
              <a:t>The Power of Think-Turn-Talk</a:t>
            </a:r>
          </a:p>
        </p:txBody>
      </p:sp>
      <p:sp>
        <p:nvSpPr>
          <p:cNvPr id="5123" name="Content Placeholder 2"/>
          <p:cNvSpPr>
            <a:spLocks noGrp="1"/>
          </p:cNvSpPr>
          <p:nvPr>
            <p:ph idx="1"/>
          </p:nvPr>
        </p:nvSpPr>
        <p:spPr>
          <a:xfrm>
            <a:off x="457200" y="1219200"/>
            <a:ext cx="8229600" cy="5257800"/>
          </a:xfrm>
        </p:spPr>
        <p:txBody>
          <a:bodyPr>
            <a:normAutofit fontScale="92500" lnSpcReduction="10000"/>
          </a:bodyPr>
          <a:lstStyle/>
          <a:p>
            <a:pPr marL="457200" lvl="1" indent="0" eaLnBrk="1" hangingPunct="1">
              <a:buNone/>
            </a:pPr>
            <a:endParaRPr lang="en-US" dirty="0"/>
          </a:p>
          <a:p>
            <a:pPr marL="457200" lvl="1" indent="0" eaLnBrk="1" hangingPunct="1">
              <a:buNone/>
            </a:pPr>
            <a:endParaRPr lang="en-US" sz="1600" dirty="0" smtClean="0"/>
          </a:p>
          <a:p>
            <a:pPr marL="1309688" lvl="1" indent="-338138" eaLnBrk="1" hangingPunct="1">
              <a:lnSpc>
                <a:spcPct val="110000"/>
              </a:lnSpc>
              <a:spcAft>
                <a:spcPts val="600"/>
              </a:spcAft>
              <a:buFont typeface="+mj-lt"/>
              <a:buAutoNum type="arabicPeriod"/>
            </a:pPr>
            <a:r>
              <a:rPr lang="en-US" dirty="0" smtClean="0"/>
              <a:t>Engagement</a:t>
            </a:r>
          </a:p>
          <a:p>
            <a:pPr marL="1309688" lvl="1" indent="-338138" eaLnBrk="1" hangingPunct="1">
              <a:lnSpc>
                <a:spcPct val="110000"/>
              </a:lnSpc>
              <a:spcAft>
                <a:spcPts val="600"/>
              </a:spcAft>
              <a:buFont typeface="+mj-lt"/>
              <a:buAutoNum type="arabicPeriod"/>
            </a:pPr>
            <a:r>
              <a:rPr lang="en-US" dirty="0" smtClean="0"/>
              <a:t>Comprehension</a:t>
            </a:r>
          </a:p>
          <a:p>
            <a:pPr marL="1309688" lvl="1" indent="-338138">
              <a:lnSpc>
                <a:spcPct val="110000"/>
              </a:lnSpc>
              <a:spcAft>
                <a:spcPts val="600"/>
              </a:spcAft>
              <a:buFont typeface="+mj-lt"/>
              <a:buAutoNum type="arabicPeriod"/>
            </a:pPr>
            <a:r>
              <a:rPr lang="en-US" dirty="0"/>
              <a:t>Think-time</a:t>
            </a:r>
          </a:p>
          <a:p>
            <a:pPr marL="1309688" lvl="1" indent="-338138" eaLnBrk="1" hangingPunct="1">
              <a:lnSpc>
                <a:spcPct val="110000"/>
              </a:lnSpc>
              <a:spcAft>
                <a:spcPts val="600"/>
              </a:spcAft>
              <a:buFont typeface="+mj-lt"/>
              <a:buAutoNum type="arabicPeriod"/>
            </a:pPr>
            <a:r>
              <a:rPr lang="en-US" dirty="0" smtClean="0"/>
              <a:t>Process Information</a:t>
            </a:r>
          </a:p>
          <a:p>
            <a:pPr marL="1309688" lvl="1" indent="-338138">
              <a:lnSpc>
                <a:spcPct val="110000"/>
              </a:lnSpc>
              <a:spcAft>
                <a:spcPts val="600"/>
              </a:spcAft>
              <a:buFont typeface="+mj-lt"/>
              <a:buAutoNum type="arabicPeriod"/>
            </a:pPr>
            <a:r>
              <a:rPr lang="en-US" dirty="0" smtClean="0"/>
              <a:t>Safer </a:t>
            </a:r>
            <a:r>
              <a:rPr lang="en-US" dirty="0"/>
              <a:t>E</a:t>
            </a:r>
            <a:r>
              <a:rPr lang="en-US" dirty="0" smtClean="0"/>
              <a:t>nvironment</a:t>
            </a:r>
            <a:endParaRPr lang="en-US" dirty="0"/>
          </a:p>
          <a:p>
            <a:pPr marL="1309688" lvl="1" indent="-338138">
              <a:lnSpc>
                <a:spcPct val="110000"/>
              </a:lnSpc>
              <a:spcAft>
                <a:spcPts val="600"/>
              </a:spcAft>
              <a:buFont typeface="+mj-lt"/>
              <a:buAutoNum type="arabicPeriod"/>
            </a:pPr>
            <a:r>
              <a:rPr lang="en-US" dirty="0" smtClean="0"/>
              <a:t>Application</a:t>
            </a:r>
          </a:p>
          <a:p>
            <a:pPr marL="1309688" lvl="1" indent="-338138">
              <a:lnSpc>
                <a:spcPct val="110000"/>
              </a:lnSpc>
              <a:spcAft>
                <a:spcPts val="600"/>
              </a:spcAft>
              <a:buFont typeface="+mj-lt"/>
              <a:buAutoNum type="arabicPeriod"/>
            </a:pPr>
            <a:r>
              <a:rPr lang="en-US" dirty="0" smtClean="0"/>
              <a:t>Accountability</a:t>
            </a:r>
          </a:p>
          <a:p>
            <a:pPr marL="1309688" lvl="1" indent="-338138">
              <a:lnSpc>
                <a:spcPct val="110000"/>
              </a:lnSpc>
              <a:spcAft>
                <a:spcPts val="600"/>
              </a:spcAft>
              <a:buFont typeface="+mj-lt"/>
              <a:buAutoNum type="arabicPeriod"/>
            </a:pPr>
            <a:r>
              <a:rPr lang="en-US" dirty="0" smtClean="0"/>
              <a:t>Assessment</a:t>
            </a:r>
            <a:endParaRPr lang="en-US" dirty="0"/>
          </a:p>
          <a:p>
            <a:pPr marL="685800" lvl="1" indent="-228600" eaLnBrk="1" hangingPunct="1">
              <a:lnSpc>
                <a:spcPct val="110000"/>
              </a:lnSpc>
              <a:spcAft>
                <a:spcPts val="600"/>
              </a:spcAft>
              <a:buFont typeface="Wingdings" pitchFamily="2" charset="2"/>
              <a:buChar char="Ø"/>
            </a:pPr>
            <a:endParaRPr lang="en-US" dirty="0" smtClean="0"/>
          </a:p>
        </p:txBody>
      </p:sp>
      <p:sp>
        <p:nvSpPr>
          <p:cNvPr id="10"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1"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6</a:t>
            </a:fld>
            <a:endParaRPr lang="en-US"/>
          </a:p>
        </p:txBody>
      </p:sp>
      <p:pic>
        <p:nvPicPr>
          <p:cNvPr id="2050" name="Picture 2" descr="http://images.clipart.com/thb/thb14/PH/OLA/36724659.thb.jpg?10016072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89776"/>
            <a:ext cx="2667000" cy="4006224"/>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525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66800"/>
            <a:ext cx="8229600" cy="769441"/>
          </a:xfrm>
        </p:spPr>
        <p:txBody>
          <a:bodyPr/>
          <a:lstStyle/>
          <a:p>
            <a:r>
              <a:rPr lang="en-US" dirty="0" smtClean="0"/>
              <a:t>Engagement</a:t>
            </a:r>
            <a:endParaRPr lang="en-US" dirty="0"/>
          </a:p>
        </p:txBody>
      </p:sp>
      <p:sp>
        <p:nvSpPr>
          <p:cNvPr id="7" name="Content Placeholder 6"/>
          <p:cNvSpPr>
            <a:spLocks noGrp="1"/>
          </p:cNvSpPr>
          <p:nvPr>
            <p:ph idx="1"/>
          </p:nvPr>
        </p:nvSpPr>
        <p:spPr>
          <a:xfrm>
            <a:off x="457200" y="2286000"/>
            <a:ext cx="8229600" cy="4038600"/>
          </a:xfrm>
        </p:spPr>
        <p:txBody>
          <a:bodyPr>
            <a:normAutofit/>
          </a:bodyPr>
          <a:lstStyle/>
          <a:p>
            <a:r>
              <a:rPr lang="en-US" sz="3000" dirty="0" smtClean="0"/>
              <a:t>“Student motivation and engagement should have a high priority in efforts to improve adolescent literacy outcomes.” One powerful method proven to increase motivation, is when teachers create opportunities for students to engage in discussions focused on learning and understanding from text.</a:t>
            </a:r>
          </a:p>
          <a:p>
            <a:pPr marL="0" indent="0">
              <a:buNone/>
            </a:pPr>
            <a:r>
              <a:rPr lang="en-US" dirty="0" smtClean="0"/>
              <a:t>				</a:t>
            </a:r>
            <a:r>
              <a:rPr lang="en-US" sz="2000" dirty="0" smtClean="0"/>
              <a:t>             (</a:t>
            </a:r>
            <a:r>
              <a:rPr lang="en-US" sz="2000" dirty="0" err="1" smtClean="0"/>
              <a:t>Torgesen</a:t>
            </a:r>
            <a:r>
              <a:rPr lang="en-US" sz="2000" dirty="0" smtClean="0"/>
              <a:t> et al., 2007, pp. 53-54)</a:t>
            </a:r>
            <a:endParaRPr lang="en-US" sz="2000" dirty="0"/>
          </a:p>
        </p:txBody>
      </p:sp>
      <p:sp>
        <p:nvSpPr>
          <p:cNvPr id="4" name="Footer Placeholder 3"/>
          <p:cNvSpPr>
            <a:spLocks noGrp="1"/>
          </p:cNvSpPr>
          <p:nvPr>
            <p:ph type="ftr" sz="quarter" idx="11"/>
          </p:nvPr>
        </p:nvSpPr>
        <p:spPr/>
        <p:txBody>
          <a:bodyPr/>
          <a:lstStyle/>
          <a:p>
            <a:r>
              <a:rPr lang="en-US" dirty="0"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7</a:t>
            </a:fld>
            <a:endParaRPr lang="en-US"/>
          </a:p>
        </p:txBody>
      </p:sp>
    </p:spTree>
    <p:extLst>
      <p:ext uri="{BB962C8B-B14F-4D97-AF65-F5344CB8AC3E}">
        <p14:creationId xmlns:p14="http://schemas.microsoft.com/office/powerpoint/2010/main" val="172003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66800"/>
            <a:ext cx="8229600" cy="769441"/>
          </a:xfrm>
        </p:spPr>
        <p:txBody>
          <a:bodyPr/>
          <a:lstStyle/>
          <a:p>
            <a:r>
              <a:rPr lang="en-US" dirty="0" smtClean="0"/>
              <a:t>Comprehension</a:t>
            </a:r>
            <a:endParaRPr lang="en-US" dirty="0"/>
          </a:p>
        </p:txBody>
      </p:sp>
      <p:sp>
        <p:nvSpPr>
          <p:cNvPr id="7" name="Content Placeholder 6"/>
          <p:cNvSpPr>
            <a:spLocks noGrp="1"/>
          </p:cNvSpPr>
          <p:nvPr>
            <p:ph idx="1"/>
          </p:nvPr>
        </p:nvSpPr>
        <p:spPr>
          <a:xfrm>
            <a:off x="457200" y="2286000"/>
            <a:ext cx="8229600" cy="4038600"/>
          </a:xfrm>
        </p:spPr>
        <p:txBody>
          <a:bodyPr>
            <a:normAutofit fontScale="85000" lnSpcReduction="20000"/>
          </a:bodyPr>
          <a:lstStyle/>
          <a:p>
            <a:pPr>
              <a:spcAft>
                <a:spcPts val="900"/>
              </a:spcAft>
            </a:pPr>
            <a:r>
              <a:rPr lang="en-US" dirty="0" smtClean="0"/>
              <a:t>Participation in text discussion during reading is a direct way to increase students’ ability to think about and learn from text. </a:t>
            </a:r>
          </a:p>
          <a:p>
            <a:pPr>
              <a:spcAft>
                <a:spcPts val="900"/>
              </a:spcAft>
            </a:pPr>
            <a:r>
              <a:rPr lang="en-US" dirty="0" smtClean="0"/>
              <a:t>High-quality discussion of difficult text can significantly enhance student comprehension.</a:t>
            </a:r>
          </a:p>
          <a:p>
            <a:pPr>
              <a:spcAft>
                <a:spcPts val="900"/>
              </a:spcAft>
            </a:pPr>
            <a:r>
              <a:rPr lang="en-US" dirty="0" smtClean="0"/>
              <a:t>“Taking time to build deep understanding through discussion must necessarily affect the breadth of content covered in a given class.”</a:t>
            </a:r>
          </a:p>
          <a:p>
            <a:pPr marL="0" indent="0">
              <a:buNone/>
            </a:pPr>
            <a:endParaRPr lang="en-US" sz="2000" dirty="0"/>
          </a:p>
          <a:p>
            <a:pPr marL="0" indent="0">
              <a:buNone/>
            </a:pPr>
            <a:r>
              <a:rPr lang="en-US" sz="2400" dirty="0"/>
              <a:t> </a:t>
            </a:r>
            <a:r>
              <a:rPr lang="en-US" sz="2400" dirty="0" smtClean="0"/>
              <a:t>				             (</a:t>
            </a:r>
            <a:r>
              <a:rPr lang="en-US" sz="2400" dirty="0" err="1"/>
              <a:t>Torgesen</a:t>
            </a:r>
            <a:r>
              <a:rPr lang="en-US" sz="2400" dirty="0"/>
              <a:t> et al., 2007, pp. </a:t>
            </a:r>
            <a:r>
              <a:rPr lang="en-US" sz="2400" dirty="0" smtClean="0"/>
              <a:t>38-39)</a:t>
            </a:r>
            <a:endParaRPr lang="en-US" dirty="0"/>
          </a:p>
        </p:txBody>
      </p:sp>
      <p:sp>
        <p:nvSpPr>
          <p:cNvPr id="4" name="Footer Placeholder 3"/>
          <p:cNvSpPr>
            <a:spLocks noGrp="1"/>
          </p:cNvSpPr>
          <p:nvPr>
            <p:ph type="ftr" sz="quarter" idx="11"/>
          </p:nvPr>
        </p:nvSpPr>
        <p:spPr/>
        <p:txBody>
          <a:bodyPr/>
          <a:lstStyle/>
          <a:p>
            <a:r>
              <a:rPr lang="en-US" dirty="0"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8</a:t>
            </a:fld>
            <a:endParaRPr lang="en-US"/>
          </a:p>
        </p:txBody>
      </p:sp>
    </p:spTree>
    <p:extLst>
      <p:ext uri="{BB962C8B-B14F-4D97-AF65-F5344CB8AC3E}">
        <p14:creationId xmlns:p14="http://schemas.microsoft.com/office/powerpoint/2010/main" val="238619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chor="t"/>
          <a:lstStyle/>
          <a:p>
            <a:pPr eaLnBrk="1" hangingPunct="1"/>
            <a:r>
              <a:rPr lang="en-US" dirty="0" smtClean="0">
                <a:latin typeface="+mn-lt"/>
              </a:rPr>
              <a:t>Think-time</a:t>
            </a:r>
          </a:p>
        </p:txBody>
      </p:sp>
      <p:sp>
        <p:nvSpPr>
          <p:cNvPr id="3" name="Content Placeholder 2"/>
          <p:cNvSpPr>
            <a:spLocks noGrp="1"/>
          </p:cNvSpPr>
          <p:nvPr>
            <p:ph idx="1"/>
          </p:nvPr>
        </p:nvSpPr>
        <p:spPr>
          <a:xfrm>
            <a:off x="304800" y="1722437"/>
            <a:ext cx="8610600" cy="4983163"/>
          </a:xfrm>
        </p:spPr>
        <p:txBody>
          <a:bodyPr rtlCol="0">
            <a:normAutofit/>
          </a:bodyPr>
          <a:lstStyle/>
          <a:p>
            <a:pPr eaLnBrk="1" fontAlgn="auto" hangingPunct="1">
              <a:spcAft>
                <a:spcPts val="0"/>
              </a:spcAft>
              <a:buFontTx/>
              <a:buNone/>
              <a:defRPr/>
            </a:pPr>
            <a:r>
              <a:rPr lang="en-US" sz="2800" b="1" dirty="0" smtClean="0"/>
              <a:t>Positive effects on students:</a:t>
            </a:r>
          </a:p>
          <a:p>
            <a:pPr marL="749300" indent="-511175" eaLnBrk="1" fontAlgn="auto" hangingPunct="1">
              <a:spcAft>
                <a:spcPts val="0"/>
              </a:spcAft>
              <a:defRPr/>
            </a:pPr>
            <a:r>
              <a:rPr lang="en-US" sz="2800" dirty="0" smtClean="0"/>
              <a:t>“The length and correctness of their responses increase. </a:t>
            </a:r>
          </a:p>
          <a:p>
            <a:pPr marL="749300" indent="-511175" eaLnBrk="1" fontAlgn="auto" hangingPunct="1">
              <a:spcAft>
                <a:spcPts val="0"/>
              </a:spcAft>
              <a:defRPr/>
            </a:pPr>
            <a:r>
              <a:rPr lang="en-US" sz="2800" dirty="0" smtClean="0"/>
              <a:t>The number of their ‘I don't know’ and no answer responses decreases. </a:t>
            </a:r>
          </a:p>
          <a:p>
            <a:pPr marL="749300" indent="-511175" eaLnBrk="1" fontAlgn="auto" hangingPunct="1">
              <a:spcAft>
                <a:spcPts val="0"/>
              </a:spcAft>
              <a:defRPr/>
            </a:pPr>
            <a:r>
              <a:rPr lang="en-US" sz="2800" dirty="0" smtClean="0"/>
              <a:t>The number of volunteered, appropriate answers by larger numbers of students greatly increases. </a:t>
            </a:r>
          </a:p>
          <a:p>
            <a:pPr marL="749300" indent="-511175" eaLnBrk="1" fontAlgn="auto" hangingPunct="1">
              <a:spcAft>
                <a:spcPts val="0"/>
              </a:spcAft>
              <a:defRPr/>
            </a:pPr>
            <a:r>
              <a:rPr lang="en-US" sz="2800" dirty="0" smtClean="0"/>
              <a:t>The scores of students on academic achievement tests tend to increase.” </a:t>
            </a:r>
          </a:p>
          <a:p>
            <a:pPr marL="238125" indent="0" eaLnBrk="1" fontAlgn="auto" hangingPunct="1">
              <a:spcAft>
                <a:spcPts val="0"/>
              </a:spcAft>
              <a:buNone/>
              <a:defRPr/>
            </a:pPr>
            <a:r>
              <a:rPr lang="en-US" sz="2800" dirty="0"/>
              <a:t> </a:t>
            </a:r>
            <a:r>
              <a:rPr lang="en-US" sz="2800" dirty="0" smtClean="0"/>
              <a:t>                                                                            </a:t>
            </a:r>
            <a:r>
              <a:rPr lang="en-US" sz="2000" dirty="0" smtClean="0"/>
              <a:t>(Stahl, 1994)</a:t>
            </a:r>
            <a:r>
              <a:rPr lang="en-US" sz="2800" dirty="0" smtClean="0"/>
              <a:t> </a:t>
            </a:r>
          </a:p>
          <a:p>
            <a:pPr eaLnBrk="1" fontAlgn="auto" hangingPunct="1">
              <a:spcAft>
                <a:spcPts val="0"/>
              </a:spcAft>
              <a:defRPr/>
            </a:pPr>
            <a:endParaRPr lang="en-US" dirty="0"/>
          </a:p>
        </p:txBody>
      </p:sp>
      <p:sp>
        <p:nvSpPr>
          <p:cNvPr id="4" name="TextBox 3"/>
          <p:cNvSpPr txBox="1">
            <a:spLocks noChangeArrowheads="1"/>
          </p:cNvSpPr>
          <p:nvPr/>
        </p:nvSpPr>
        <p:spPr bwMode="auto">
          <a:xfrm>
            <a:off x="2209800" y="1828800"/>
            <a:ext cx="4800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a:solidFill>
                  <a:srgbClr val="000000"/>
                </a:solidFill>
              </a:rPr>
              <a:t>1.5 seconds</a:t>
            </a:r>
          </a:p>
        </p:txBody>
      </p:sp>
      <p:sp>
        <p:nvSpPr>
          <p:cNvPr id="5" name="TextBox 4"/>
          <p:cNvSpPr txBox="1">
            <a:spLocks noChangeArrowheads="1"/>
          </p:cNvSpPr>
          <p:nvPr/>
        </p:nvSpPr>
        <p:spPr bwMode="auto">
          <a:xfrm>
            <a:off x="2057400" y="1828800"/>
            <a:ext cx="5181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dirty="0">
                <a:solidFill>
                  <a:srgbClr val="000000"/>
                </a:solidFill>
              </a:rPr>
              <a:t>3 seconds</a:t>
            </a:r>
          </a:p>
        </p:txBody>
      </p:sp>
      <p:sp>
        <p:nvSpPr>
          <p:cNvPr id="6"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7"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9</a:t>
            </a:fld>
            <a:endParaRPr lang="en-US"/>
          </a:p>
        </p:txBody>
      </p:sp>
    </p:spTree>
    <p:extLst>
      <p:ext uri="{BB962C8B-B14F-4D97-AF65-F5344CB8AC3E}">
        <p14:creationId xmlns:p14="http://schemas.microsoft.com/office/powerpoint/2010/main" val="2184566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xit" presetSubtype="0" fill="hold" grpId="1" nodeType="clickEffect">
                                  <p:stCondLst>
                                    <p:cond delay="0"/>
                                  </p:stCondLst>
                                  <p:childTnLst>
                                    <p:animEffect transition="out" filter="dissolve">
                                      <p:cBhvr>
                                        <p:cTn id="10" dur="1000"/>
                                        <p:tgtEl>
                                          <p:spTgt spid="4"/>
                                        </p:tgtEl>
                                      </p:cBhvr>
                                    </p:animEffect>
                                    <p:set>
                                      <p:cBhvr>
                                        <p:cTn id="11" dur="1" fill="hold">
                                          <p:stCondLst>
                                            <p:cond delay="999"/>
                                          </p:stCondLst>
                                        </p:cTn>
                                        <p:tgtEl>
                                          <p:spTgt spid="4"/>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grpId="1" nodeType="clickEffect">
                                  <p:stCondLst>
                                    <p:cond delay="0"/>
                                  </p:stCondLst>
                                  <p:childTnLst>
                                    <p:animEffect transition="out" filter="dissolve">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1734</TotalTime>
  <Words>3119</Words>
  <Application>Microsoft Office PowerPoint</Application>
  <PresentationFormat>On-screen Show (4:3)</PresentationFormat>
  <Paragraphs>496</Paragraphs>
  <Slides>37</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Comic Sans MS</vt:lpstr>
      <vt:lpstr>Papyrus</vt:lpstr>
      <vt:lpstr>Cooper Black</vt:lpstr>
      <vt:lpstr>Bradley Hand ITC</vt:lpstr>
      <vt:lpstr>Adobe Arabic</vt:lpstr>
      <vt:lpstr>Calibri</vt:lpstr>
      <vt:lpstr>Wingdings</vt:lpstr>
      <vt:lpstr>ＭＳ Ｐゴシック</vt:lpstr>
      <vt:lpstr>Times New Roman</vt:lpstr>
      <vt:lpstr>Office Theme</vt:lpstr>
      <vt:lpstr>Think-Turn-Talk</vt:lpstr>
      <vt:lpstr>PowerPoint Presentation</vt:lpstr>
      <vt:lpstr>Big Ideas</vt:lpstr>
      <vt:lpstr>Session Goals</vt:lpstr>
      <vt:lpstr>Think-turn-talk?</vt:lpstr>
      <vt:lpstr>The Power of Think-Turn-Talk</vt:lpstr>
      <vt:lpstr>Engagement</vt:lpstr>
      <vt:lpstr>Comprehension</vt:lpstr>
      <vt:lpstr>Think-time</vt:lpstr>
      <vt:lpstr>Think-time</vt:lpstr>
      <vt:lpstr>Process Information</vt:lpstr>
      <vt:lpstr>Safer Environment</vt:lpstr>
      <vt:lpstr>Application</vt:lpstr>
      <vt:lpstr>Accountability</vt:lpstr>
      <vt:lpstr>Assessment</vt:lpstr>
      <vt:lpstr>The Power of Think-Turn-Talk</vt:lpstr>
      <vt:lpstr>Let’s Practice!</vt:lpstr>
      <vt:lpstr>Think</vt:lpstr>
      <vt:lpstr>Think-Turn-Talk</vt:lpstr>
      <vt:lpstr>When Can You Use Think-Turn-Talk?</vt:lpstr>
      <vt:lpstr>Process Information</vt:lpstr>
      <vt:lpstr>Planning</vt:lpstr>
      <vt:lpstr>Planning</vt:lpstr>
      <vt:lpstr>Planning</vt:lpstr>
      <vt:lpstr>Planning</vt:lpstr>
      <vt:lpstr>Features of Effective Instruction</vt:lpstr>
      <vt:lpstr>Features of Effective Instruction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References</vt:lpstr>
    </vt:vector>
  </TitlesOfParts>
  <Company>UTHSC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dc:creator>
  <cp:lastModifiedBy>Windows User</cp:lastModifiedBy>
  <cp:revision>146</cp:revision>
  <dcterms:created xsi:type="dcterms:W3CDTF">2012-10-26T14:48:42Z</dcterms:created>
  <dcterms:modified xsi:type="dcterms:W3CDTF">2012-12-13T22:26:30Z</dcterms:modified>
</cp:coreProperties>
</file>